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8" r:id="rId1"/>
  </p:sldMasterIdLst>
  <p:notesMasterIdLst>
    <p:notesMasterId r:id="rId42"/>
  </p:notesMasterIdLst>
  <p:handoutMasterIdLst>
    <p:handoutMasterId r:id="rId43"/>
  </p:handoutMasterIdLst>
  <p:sldIdLst>
    <p:sldId id="306" r:id="rId2"/>
    <p:sldId id="375" r:id="rId3"/>
    <p:sldId id="376" r:id="rId4"/>
    <p:sldId id="308" r:id="rId5"/>
    <p:sldId id="310" r:id="rId6"/>
    <p:sldId id="350" r:id="rId7"/>
    <p:sldId id="318" r:id="rId8"/>
    <p:sldId id="309" r:id="rId9"/>
    <p:sldId id="377" r:id="rId10"/>
    <p:sldId id="311" r:id="rId11"/>
    <p:sldId id="320" r:id="rId12"/>
    <p:sldId id="370" r:id="rId13"/>
    <p:sldId id="355" r:id="rId14"/>
    <p:sldId id="374" r:id="rId15"/>
    <p:sldId id="321" r:id="rId16"/>
    <p:sldId id="378" r:id="rId17"/>
    <p:sldId id="323" r:id="rId18"/>
    <p:sldId id="365" r:id="rId19"/>
    <p:sldId id="366" r:id="rId20"/>
    <p:sldId id="367" r:id="rId21"/>
    <p:sldId id="379" r:id="rId22"/>
    <p:sldId id="361" r:id="rId23"/>
    <p:sldId id="372" r:id="rId24"/>
    <p:sldId id="371" r:id="rId25"/>
    <p:sldId id="380" r:id="rId26"/>
    <p:sldId id="343" r:id="rId27"/>
    <p:sldId id="342" r:id="rId28"/>
    <p:sldId id="340" r:id="rId29"/>
    <p:sldId id="341" r:id="rId30"/>
    <p:sldId id="344" r:id="rId31"/>
    <p:sldId id="345" r:id="rId32"/>
    <p:sldId id="348" r:id="rId33"/>
    <p:sldId id="349" r:id="rId34"/>
    <p:sldId id="368" r:id="rId35"/>
    <p:sldId id="369" r:id="rId36"/>
    <p:sldId id="381" r:id="rId37"/>
    <p:sldId id="353" r:id="rId38"/>
    <p:sldId id="354" r:id="rId39"/>
    <p:sldId id="339" r:id="rId40"/>
    <p:sldId id="351" r:id="rId41"/>
  </p:sldIdLst>
  <p:sldSz cx="12192000" cy="6858000"/>
  <p:notesSz cx="6400800" cy="8686800"/>
  <p:defaultTextStyle>
    <a:defPPr>
      <a:defRPr lang="en-US"/>
    </a:defPPr>
    <a:lvl1pPr algn="r" rtl="0" fontAlgn="base">
      <a:spcBef>
        <a:spcPct val="35000"/>
      </a:spcBef>
      <a:spcAft>
        <a:spcPct val="0"/>
      </a:spcAft>
      <a:buClr>
        <a:srgbClr val="FF140A"/>
      </a:buClr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35000"/>
      </a:spcBef>
      <a:spcAft>
        <a:spcPct val="0"/>
      </a:spcAft>
      <a:buClr>
        <a:srgbClr val="FF140A"/>
      </a:buClr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35000"/>
      </a:spcBef>
      <a:spcAft>
        <a:spcPct val="0"/>
      </a:spcAft>
      <a:buClr>
        <a:srgbClr val="FF140A"/>
      </a:buClr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35000"/>
      </a:spcBef>
      <a:spcAft>
        <a:spcPct val="0"/>
      </a:spcAft>
      <a:buClr>
        <a:srgbClr val="FF140A"/>
      </a:buClr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35000"/>
      </a:spcBef>
      <a:spcAft>
        <a:spcPct val="0"/>
      </a:spcAft>
      <a:buClr>
        <a:srgbClr val="FF140A"/>
      </a:buClr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t160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E2C23"/>
    <a:srgbClr val="EE2E24"/>
    <a:srgbClr val="FF6600"/>
    <a:srgbClr val="FFFF00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93346" autoAdjust="0"/>
  </p:normalViewPr>
  <p:slideViewPr>
    <p:cSldViewPr snapToGrid="0">
      <p:cViewPr>
        <p:scale>
          <a:sx n="81" d="100"/>
          <a:sy n="81" d="100"/>
        </p:scale>
        <p:origin x="-41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Flow rate comparison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0734085717865456"/>
          <c:y val="2.6976226934499935E-2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621603909058506E-2"/>
          <c:y val="2.0037459901478951E-2"/>
          <c:w val="0.92187887315799122"/>
          <c:h val="0.7674090299012876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01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230</c:v>
                </c:pt>
                <c:pt idx="2">
                  <c:v>341</c:v>
                </c:pt>
                <c:pt idx="3">
                  <c:v>681</c:v>
                </c:pt>
                <c:pt idx="4">
                  <c:v>1134</c:v>
                </c:pt>
                <c:pt idx="5">
                  <c:v>2268</c:v>
                </c:pt>
                <c:pt idx="6">
                  <c:v>4336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C5-4782-9963-073F455DD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60608"/>
        <c:axId val="51862144"/>
      </c:lineChart>
      <c:catAx>
        <c:axId val="5186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62144"/>
        <c:crosses val="autoZero"/>
        <c:auto val="1"/>
        <c:lblAlgn val="ctr"/>
        <c:lblOffset val="100"/>
        <c:noMultiLvlLbl val="0"/>
      </c:catAx>
      <c:valAx>
        <c:axId val="5186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Liter/hour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6.1199510403916781E-3"/>
              <c:y val="0.208237590935610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6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29D167E4-F746-421C-9AA9-D56D1BFD8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AB9B6451-7FA8-4B80-8AB0-020FCC2EB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B6451-7FA8-4B80-8AB0-020FCC2EB4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8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ABA0F-4EEA-4C66-9704-91046A48024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2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clearances, to highlight 4 micron as a problem size particle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5E39-2822-4B03-96A2-61F86322E7D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9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 have fuel filtration training which</a:t>
            </a:r>
            <a:r>
              <a:rPr lang="en-US" baseline="0" dirty="0" smtClean="0"/>
              <a:t> will highlight the value of NanoNet, so I won’t go into detail on these charts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key takeaway – we reduced the number of downstream 4-micron particles under vibration by 10 times, and then proved that it is low enough … 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 duplicated injector failure on accelerated engine tests by adding dust and trying different filters – each of these lines indicates the injector seals have worn.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NanoNet filter FULLY protects the injector, with no sign of increased flow through the DMV seals.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Seeing is Believing (to take a line from our </a:t>
            </a:r>
            <a:r>
              <a:rPr lang="en-US" baseline="0" dirty="0" err="1" smtClean="0"/>
              <a:t>FuelPro</a:t>
            </a:r>
            <a:r>
              <a:rPr lang="en-US" baseline="0" dirty="0" smtClean="0"/>
              <a:t> marketing…) – look at the injector tear downs.  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err="1" smtClean="0"/>
              <a:t>Stratapore</a:t>
            </a:r>
            <a:r>
              <a:rPr lang="en-US" baseline="0" dirty="0" smtClean="0"/>
              <a:t> was the state-of-the-art media, but on this test, the same wear patterns were seen as had been found in the field.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same test with NanoNet, with 4x the test time … no sign of wear.  The injector valve seats are like new after the dust-in-fuel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C1CDB-5984-472B-AA30-848338769D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8"/>
          <p:cNvSpPr>
            <a:spLocks noGrp="1"/>
          </p:cNvSpPr>
          <p:nvPr>
            <p:ph type="title"/>
          </p:nvPr>
        </p:nvSpPr>
        <p:spPr>
          <a:xfrm>
            <a:off x="609600" y="366185"/>
            <a:ext cx="10972800" cy="1325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901825"/>
            <a:ext cx="10972801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12276433"/>
      </p:ext>
    </p:extLst>
  </p:cSld>
  <p:clrMapOvr>
    <a:masterClrMapping/>
  </p:clrMapOvr>
  <p:hf hdr="0"/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31012" y="6356351"/>
            <a:ext cx="4114800" cy="36618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Cummins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0300" y="6375258"/>
            <a:ext cx="742952" cy="357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4A48-3F52-4FA0-A6F6-7B4A3BBF42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4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7074427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901825"/>
            <a:ext cx="10972801" cy="4425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lnSpc>
                <a:spcPct val="100000"/>
              </a:lnSpc>
              <a:buNone/>
              <a:defRPr sz="18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08988223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888134" cy="1325563"/>
          </a:xfrm>
        </p:spPr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215063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04716345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Rectangle 5"/>
          <p:cNvSpPr/>
          <p:nvPr/>
        </p:nvSpPr>
        <p:spPr>
          <a:xfrm rot="10800000">
            <a:off x="10150548" y="6472863"/>
            <a:ext cx="2047392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11574065" y="6496013"/>
            <a:ext cx="6170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565109" y="6622966"/>
            <a:ext cx="765552" cy="2067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1518607" y="657535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3847051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50642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4D498B6C-2CA0-0748-95AA-FE48D85B9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360" y="6117735"/>
            <a:ext cx="5210175" cy="3270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="" xmlns:a16="http://schemas.microsoft.com/office/drawing/2014/main" id="{8758754B-08E0-FC4E-8687-AB8251889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6516687"/>
            <a:ext cx="5210175" cy="2524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 Classification</a:t>
            </a:r>
          </a:p>
        </p:txBody>
      </p:sp>
      <p:sp>
        <p:nvSpPr>
          <p:cNvPr id="14" name="Title 32">
            <a:extLst>
              <a:ext uri="{FF2B5EF4-FFF2-40B4-BE49-F238E27FC236}">
                <a16:creationId xmlns="" xmlns:a16="http://schemas.microsoft.com/office/drawing/2014/main" id="{399013B4-CB39-7249-B5BF-7ABD684C2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60" y="1346570"/>
            <a:ext cx="5210223" cy="3496507"/>
          </a:xfrm>
        </p:spPr>
        <p:txBody>
          <a:bodyPr anchor="b">
            <a:normAutofit/>
          </a:bodyPr>
          <a:lstStyle>
            <a:lvl1pPr fontAlgn="b">
              <a:lnSpc>
                <a:spcPts val="4800"/>
              </a:lnSpc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="" xmlns:a16="http://schemas.microsoft.com/office/drawing/2014/main" id="{2045CAA0-F484-9C4A-83DD-AC574DD689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9360" y="4869059"/>
            <a:ext cx="5210175" cy="99430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E48337D-1F8B-6242-8FC9-CA51E5F80A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9360" y="457200"/>
            <a:ext cx="2019300" cy="635000"/>
          </a:xfrm>
          <a:prstGeom prst="rect">
            <a:avLst/>
          </a:prstGeom>
        </p:spPr>
      </p:pic>
      <p:pic>
        <p:nvPicPr>
          <p:cNvPr id="10" name="Picture 9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>
          <a:xfrm>
            <a:off x="-30843" y="0"/>
            <a:ext cx="6081485" cy="6861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761467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43995" y="414677"/>
            <a:ext cx="7454800" cy="2407428"/>
          </a:xfrm>
        </p:spPr>
        <p:txBody>
          <a:bodyPr anchor="ctr" anchorCtr="0"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39352" y="3500602"/>
            <a:ext cx="6179237" cy="521156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Wingdings" pitchFamily="-65" charset="2"/>
              <a:buNone/>
              <a:defRPr sz="2400" b="1"/>
            </a:lvl1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39354" y="4103125"/>
            <a:ext cx="6179236" cy="5715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253535" y="4746542"/>
            <a:ext cx="6179236" cy="4242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Data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304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D5070-C405-4352-823F-16BDA9D02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0" y="427492"/>
            <a:ext cx="9144000" cy="590323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37373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745969-5587-49EC-929E-5CF114027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970190"/>
            <a:ext cx="9144000" cy="375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rgbClr val="A5A5A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467F45-D4DA-4891-87CD-56722B58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400" y="6356350"/>
            <a:ext cx="218088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Master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5C02B-8483-40FF-A585-B45C53F4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1110" y="6356350"/>
            <a:ext cx="8593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rgbClr val="373737"/>
                </a:solidFill>
              </a:defRPr>
            </a:lvl1pPr>
          </a:lstStyle>
          <a:p>
            <a:r>
              <a:rPr lang="en-GB"/>
              <a:t>Page </a:t>
            </a:r>
            <a:fld id="{3136175B-9F56-446F-BB9C-BE13B4272F5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BEE594-7210-4A41-9ED1-5E8DDA68620A}"/>
              </a:ext>
            </a:extLst>
          </p:cNvPr>
          <p:cNvSpPr/>
          <p:nvPr userDrawn="1"/>
        </p:nvSpPr>
        <p:spPr>
          <a:xfrm>
            <a:off x="787400" y="423336"/>
            <a:ext cx="947057" cy="118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BD4C3C4-D642-4904-A88C-D15245013F5C}"/>
              </a:ext>
            </a:extLst>
          </p:cNvPr>
          <p:cNvCxnSpPr>
            <a:cxnSpLocks/>
            <a:stCxn id="5" idx="3"/>
            <a:endCxn id="6" idx="1"/>
          </p:cNvCxnSpPr>
          <p:nvPr userDrawn="1"/>
        </p:nvCxnSpPr>
        <p:spPr>
          <a:xfrm>
            <a:off x="2968283" y="6538913"/>
            <a:ext cx="7652827" cy="0"/>
          </a:xfrm>
          <a:prstGeom prst="line">
            <a:avLst/>
          </a:prstGeom>
          <a:ln w="9525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/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367" y="1430338"/>
            <a:ext cx="10735733" cy="4400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8734" y="6281738"/>
            <a:ext cx="219075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76D451-B8EC-42FC-B627-2440CDA550C8}" type="datetime1">
              <a:rPr lang="en-US"/>
              <a:pPr/>
              <a:t>19-May-19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2101" y="6281738"/>
            <a:ext cx="501861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Cummins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717" y="6281738"/>
            <a:ext cx="599016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7E7C9A-43B3-47C3-BDD6-80BA236BF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2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 rot="10800000">
            <a:off x="10150548" y="6472863"/>
            <a:ext cx="2047392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74065" y="6496013"/>
            <a:ext cx="6170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200" smtClean="0">
                <a:solidFill>
                  <a:srgbClr val="FFFFFF"/>
                </a:solidFill>
              </a:rPr>
              <a:pPr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565109" y="6622966"/>
            <a:ext cx="765552" cy="2067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518607" y="657535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7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-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charset="0"/>
        <a:buChar char="o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wx_iN3W2Jk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09360" y="2028037"/>
            <a:ext cx="5210223" cy="1965123"/>
          </a:xfrm>
        </p:spPr>
        <p:txBody>
          <a:bodyPr>
            <a:noAutofit/>
          </a:bodyPr>
          <a:lstStyle/>
          <a:p>
            <a:r>
              <a:rPr lang="nl-NL" sz="4400" dirty="0" smtClean="0"/>
              <a:t>Fuel Filtration Product</a:t>
            </a:r>
            <a:br>
              <a:rPr lang="nl-NL" sz="4400" dirty="0" smtClean="0"/>
            </a:br>
            <a:r>
              <a:rPr lang="nl-NL" sz="4400" dirty="0" smtClean="0"/>
              <a:t>Introduction</a:t>
            </a:r>
            <a:endParaRPr lang="nl-NL" sz="4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376737" y="4166415"/>
            <a:ext cx="5210175" cy="994305"/>
          </a:xfrm>
        </p:spPr>
        <p:txBody>
          <a:bodyPr/>
          <a:lstStyle/>
          <a:p>
            <a:r>
              <a:rPr lang="en-US" dirty="0" smtClean="0"/>
              <a:t>William Chandra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baseline="-25000" dirty="0" smtClean="0"/>
              <a:t> </a:t>
            </a:r>
            <a:r>
              <a:rPr lang="en-US" dirty="0" smtClean="0"/>
              <a:t> May’18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Fleetguard</a:t>
            </a:r>
            <a:r>
              <a:rPr lang="en-US" dirty="0" smtClean="0"/>
              <a:t> Fuel Filtration Product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37" y="1141244"/>
            <a:ext cx="6278996" cy="556445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27061" y="2125001"/>
            <a:ext cx="4062756" cy="1803866"/>
            <a:chOff x="7527061" y="2125001"/>
            <a:chExt cx="4062756" cy="1803866"/>
          </a:xfrm>
        </p:grpSpPr>
        <p:sp>
          <p:nvSpPr>
            <p:cNvPr id="5" name="TextBox 4"/>
            <p:cNvSpPr txBox="1"/>
            <p:nvPr/>
          </p:nvSpPr>
          <p:spPr>
            <a:xfrm>
              <a:off x="7876605" y="2125001"/>
              <a:ext cx="3702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 smtClean="0"/>
                <a:t>Diesel Pro®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87061" y="2789094"/>
              <a:ext cx="3702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 smtClean="0"/>
                <a:t>Fuel Pro®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87061" y="3405647"/>
              <a:ext cx="3702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 smtClean="0"/>
                <a:t>Industrial Pro®</a:t>
              </a:r>
              <a:endParaRPr lang="en-US" sz="2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527061" y="2231525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27061" y="2847494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27061" y="3488226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67284" y="1702407"/>
            <a:ext cx="382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Fuel/Water Separator Solutions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43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Fleetguard</a:t>
            </a:r>
            <a:r>
              <a:rPr lang="en-US" dirty="0" smtClean="0"/>
              <a:t> Fuel/Water Separator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96949" y="4106645"/>
            <a:ext cx="1525370" cy="2540645"/>
            <a:chOff x="396949" y="4106645"/>
            <a:chExt cx="1525370" cy="25406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830" y="5214684"/>
              <a:ext cx="1133107" cy="14326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6949" y="4106645"/>
              <a:ext cx="1525370" cy="102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Diesel Pro® </a:t>
              </a:r>
            </a:p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FH235 FH238 Series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6949" y="1062779"/>
            <a:ext cx="1740323" cy="2585685"/>
            <a:chOff x="396949" y="1062779"/>
            <a:chExt cx="1740323" cy="25856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166" y="1912242"/>
              <a:ext cx="1358433" cy="17362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96949" y="1062779"/>
              <a:ext cx="1740323" cy="74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Industrial Pro® </a:t>
              </a:r>
            </a:p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FH239 Series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8651" y="951979"/>
            <a:ext cx="5334781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Seeing is Believing® Patented Design</a:t>
            </a:r>
          </a:p>
          <a:p>
            <a:pPr algn="l"/>
            <a:r>
              <a:rPr lang="en-US" sz="2400" b="1" i="1" dirty="0" smtClean="0">
                <a:latin typeface="Calibri" panose="020F0502020204030204" pitchFamily="34" charset="0"/>
              </a:rPr>
              <a:t>Only change when it is time to change</a:t>
            </a:r>
            <a:endParaRPr lang="en-US" sz="2400" b="1" i="1" dirty="0">
              <a:latin typeface="Calibri" panose="020F0502020204030204" pitchFamily="34" charset="0"/>
            </a:endParaRPr>
          </a:p>
        </p:txBody>
      </p:sp>
      <p:pic>
        <p:nvPicPr>
          <p:cNvPr id="20" name="-wx_iN3W2Jk"/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34449" y="1896708"/>
            <a:ext cx="7857551" cy="44198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35508" y="2120787"/>
            <a:ext cx="1525370" cy="2495997"/>
            <a:chOff x="2535508" y="2120787"/>
            <a:chExt cx="1525370" cy="24959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9238" y="2861266"/>
              <a:ext cx="1074387" cy="175551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535508" y="2120787"/>
              <a:ext cx="1525370" cy="74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Fuel Pro® </a:t>
              </a:r>
            </a:p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FH230 Series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Fleetguard</a:t>
            </a:r>
            <a:r>
              <a:rPr lang="en-US" dirty="0" smtClean="0"/>
              <a:t> Fuel/Water Separator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44442" y="1027906"/>
            <a:ext cx="5334781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Seeing is Believing® Patented Design</a:t>
            </a:r>
          </a:p>
          <a:p>
            <a:pPr algn="l"/>
            <a:r>
              <a:rPr lang="en-US" sz="2400" b="1" i="1" dirty="0" smtClean="0">
                <a:latin typeface="Calibri" panose="020F0502020204030204" pitchFamily="34" charset="0"/>
              </a:rPr>
              <a:t>Only change when it is time to change</a:t>
            </a:r>
            <a:endParaRPr lang="en-US" sz="2400" b="1" i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845" y="1988169"/>
            <a:ext cx="10082645" cy="44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744200" cy="7238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range of Fuel/Water Separator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09600" y="1335645"/>
            <a:ext cx="10375900" cy="4237064"/>
            <a:chOff x="674860" y="1732252"/>
            <a:chExt cx="10375900" cy="4237064"/>
          </a:xfrm>
        </p:grpSpPr>
        <p:graphicFrame>
          <p:nvGraphicFramePr>
            <p:cNvPr id="4" name="Chart 3">
              <a:extLst>
                <a:ext uri="{FF2B5EF4-FFF2-40B4-BE49-F238E27FC236}">
                  <a16:creationId xmlns="" xmlns:a16="http://schemas.microsoft.com/office/drawing/2014/main" id="{35AC5242-9A7E-44BF-B8A6-0D7BE2728C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0421730"/>
                </p:ext>
              </p:extLst>
            </p:nvPr>
          </p:nvGraphicFramePr>
          <p:xfrm>
            <a:off x="674860" y="1732252"/>
            <a:ext cx="10375900" cy="42370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357950" y="3679447"/>
              <a:ext cx="1277615" cy="74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Diesel Pro® </a:t>
              </a:r>
            </a:p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FH235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4669" y="3065401"/>
              <a:ext cx="1277615" cy="74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Diesel Pro® </a:t>
              </a:r>
            </a:p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FH238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9776" y="2718020"/>
              <a:ext cx="1277615" cy="74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Fuel Pro® </a:t>
              </a:r>
            </a:p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FH230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40331" y="2192887"/>
              <a:ext cx="1740323" cy="74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Industrial Pro® </a:t>
              </a:r>
            </a:p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FH239 Series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96522" y="1798883"/>
              <a:ext cx="0" cy="3291440"/>
            </a:xfrm>
            <a:prstGeom prst="line">
              <a:avLst/>
            </a:prstGeom>
            <a:ln w="19050">
              <a:solidFill>
                <a:srgbClr val="0070C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62614" y="1798883"/>
              <a:ext cx="0" cy="3291440"/>
            </a:xfrm>
            <a:prstGeom prst="line">
              <a:avLst/>
            </a:prstGeom>
            <a:ln w="19050">
              <a:solidFill>
                <a:srgbClr val="0070C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044776" y="1798883"/>
              <a:ext cx="0" cy="3291440"/>
            </a:xfrm>
            <a:prstGeom prst="line">
              <a:avLst/>
            </a:prstGeom>
            <a:ln w="19050">
              <a:solidFill>
                <a:srgbClr val="0070C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9826" y="5124095"/>
            <a:ext cx="4051292" cy="1062660"/>
            <a:chOff x="427190" y="5279374"/>
            <a:chExt cx="4051292" cy="1062660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25DCB5EB-1661-41DA-B94A-41F7497A4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190" y="5360372"/>
              <a:ext cx="646112" cy="646112"/>
            </a:xfrm>
            <a:custGeom>
              <a:avLst/>
              <a:gdLst>
                <a:gd name="T0" fmla="*/ 70 w 141"/>
                <a:gd name="T1" fmla="*/ 0 h 141"/>
                <a:gd name="T2" fmla="*/ 0 w 141"/>
                <a:gd name="T3" fmla="*/ 70 h 141"/>
                <a:gd name="T4" fmla="*/ 70 w 141"/>
                <a:gd name="T5" fmla="*/ 141 h 141"/>
                <a:gd name="T6" fmla="*/ 141 w 141"/>
                <a:gd name="T7" fmla="*/ 70 h 141"/>
                <a:gd name="T8" fmla="*/ 70 w 141"/>
                <a:gd name="T9" fmla="*/ 0 h 141"/>
                <a:gd name="T10" fmla="*/ 111 w 141"/>
                <a:gd name="T11" fmla="*/ 48 h 141"/>
                <a:gd name="T12" fmla="*/ 60 w 141"/>
                <a:gd name="T13" fmla="*/ 101 h 141"/>
                <a:gd name="T14" fmla="*/ 58 w 141"/>
                <a:gd name="T15" fmla="*/ 102 h 141"/>
                <a:gd name="T16" fmla="*/ 55 w 141"/>
                <a:gd name="T17" fmla="*/ 101 h 141"/>
                <a:gd name="T18" fmla="*/ 30 w 141"/>
                <a:gd name="T19" fmla="*/ 75 h 141"/>
                <a:gd name="T20" fmla="*/ 30 w 141"/>
                <a:gd name="T21" fmla="*/ 74 h 141"/>
                <a:gd name="T22" fmla="*/ 29 w 141"/>
                <a:gd name="T23" fmla="*/ 72 h 141"/>
                <a:gd name="T24" fmla="*/ 30 w 141"/>
                <a:gd name="T25" fmla="*/ 69 h 141"/>
                <a:gd name="T26" fmla="*/ 34 w 141"/>
                <a:gd name="T27" fmla="*/ 65 h 141"/>
                <a:gd name="T28" fmla="*/ 39 w 141"/>
                <a:gd name="T29" fmla="*/ 65 h 141"/>
                <a:gd name="T30" fmla="*/ 39 w 141"/>
                <a:gd name="T31" fmla="*/ 65 h 141"/>
                <a:gd name="T32" fmla="*/ 57 w 141"/>
                <a:gd name="T33" fmla="*/ 84 h 141"/>
                <a:gd name="T34" fmla="*/ 59 w 141"/>
                <a:gd name="T35" fmla="*/ 84 h 141"/>
                <a:gd name="T36" fmla="*/ 102 w 141"/>
                <a:gd name="T37" fmla="*/ 40 h 141"/>
                <a:gd name="T38" fmla="*/ 102 w 141"/>
                <a:gd name="T39" fmla="*/ 40 h 141"/>
                <a:gd name="T40" fmla="*/ 107 w 141"/>
                <a:gd name="T41" fmla="*/ 40 h 141"/>
                <a:gd name="T42" fmla="*/ 111 w 141"/>
                <a:gd name="T43" fmla="*/ 44 h 141"/>
                <a:gd name="T44" fmla="*/ 111 w 141"/>
                <a:gd name="T45" fmla="*/ 48 h 141"/>
                <a:gd name="T46" fmla="*/ 111 w 141"/>
                <a:gd name="T47" fmla="*/ 48 h 141"/>
                <a:gd name="T48" fmla="*/ 111 w 141"/>
                <a:gd name="T49" fmla="*/ 4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1" y="109"/>
                    <a:pt x="141" y="70"/>
                  </a:cubicBezTo>
                  <a:cubicBezTo>
                    <a:pt x="141" y="31"/>
                    <a:pt x="109" y="0"/>
                    <a:pt x="70" y="0"/>
                  </a:cubicBezTo>
                  <a:close/>
                  <a:moveTo>
                    <a:pt x="111" y="48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59" y="102"/>
                    <a:pt x="59" y="102"/>
                    <a:pt x="58" y="102"/>
                  </a:cubicBezTo>
                  <a:cubicBezTo>
                    <a:pt x="57" y="102"/>
                    <a:pt x="56" y="102"/>
                    <a:pt x="55" y="101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3"/>
                    <a:pt x="29" y="72"/>
                    <a:pt x="29" y="72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6" y="64"/>
                    <a:pt x="37" y="64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5"/>
                    <a:pt x="58" y="85"/>
                    <a:pt x="59" y="84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38"/>
                    <a:pt x="105" y="38"/>
                    <a:pt x="107" y="40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5"/>
                    <a:pt x="112" y="47"/>
                    <a:pt x="111" y="48"/>
                  </a:cubicBezTo>
                  <a:close/>
                  <a:moveTo>
                    <a:pt x="111" y="48"/>
                  </a:moveTo>
                  <a:cubicBezTo>
                    <a:pt x="111" y="48"/>
                    <a:pt x="111" y="48"/>
                    <a:pt x="111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2F1B80A-D378-4474-B3CD-043B57F13708}"/>
                </a:ext>
              </a:extLst>
            </p:cNvPr>
            <p:cNvSpPr txBox="1"/>
            <p:nvPr/>
          </p:nvSpPr>
          <p:spPr>
            <a:xfrm>
              <a:off x="1156887" y="5279374"/>
              <a:ext cx="3321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IN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cs typeface="+mn-cs"/>
                </a:rPr>
                <a:t>Diesel Pro® - FH235  &amp; FH238</a:t>
              </a:r>
              <a:endParaRPr lang="en-IN" sz="2000" b="1" dirty="0">
                <a:solidFill>
                  <a:srgbClr val="0070C0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F3BFE7A-2B31-414E-AE22-AF0318232105}"/>
                </a:ext>
              </a:extLst>
            </p:cNvPr>
            <p:cNvSpPr/>
            <p:nvPr/>
          </p:nvSpPr>
          <p:spPr>
            <a:xfrm>
              <a:off x="1199092" y="5584904"/>
              <a:ext cx="313391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+mn-cs"/>
                </a:rPr>
                <a:t>Diesel Pro® for engine size from 2 – 10 Liter with Filter Element from 7 Micron to 25 Micron</a:t>
              </a:r>
            </a:p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I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52635" y="5124095"/>
            <a:ext cx="3401165" cy="845841"/>
            <a:chOff x="7305325" y="3091969"/>
            <a:chExt cx="3401165" cy="845841"/>
          </a:xfrm>
        </p:grpSpPr>
        <p:sp>
          <p:nvSpPr>
            <p:cNvPr id="30" name="Freeform 5">
              <a:extLst>
                <a:ext uri="{FF2B5EF4-FFF2-40B4-BE49-F238E27FC236}">
                  <a16:creationId xmlns="" xmlns:a16="http://schemas.microsoft.com/office/drawing/2014/main" id="{D041F4E6-873E-45CD-A407-A8697E20A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5325" y="3177747"/>
              <a:ext cx="646112" cy="646112"/>
            </a:xfrm>
            <a:custGeom>
              <a:avLst/>
              <a:gdLst>
                <a:gd name="T0" fmla="*/ 70 w 141"/>
                <a:gd name="T1" fmla="*/ 0 h 141"/>
                <a:gd name="T2" fmla="*/ 0 w 141"/>
                <a:gd name="T3" fmla="*/ 70 h 141"/>
                <a:gd name="T4" fmla="*/ 70 w 141"/>
                <a:gd name="T5" fmla="*/ 141 h 141"/>
                <a:gd name="T6" fmla="*/ 141 w 141"/>
                <a:gd name="T7" fmla="*/ 70 h 141"/>
                <a:gd name="T8" fmla="*/ 70 w 141"/>
                <a:gd name="T9" fmla="*/ 0 h 141"/>
                <a:gd name="T10" fmla="*/ 111 w 141"/>
                <a:gd name="T11" fmla="*/ 48 h 141"/>
                <a:gd name="T12" fmla="*/ 60 w 141"/>
                <a:gd name="T13" fmla="*/ 101 h 141"/>
                <a:gd name="T14" fmla="*/ 58 w 141"/>
                <a:gd name="T15" fmla="*/ 102 h 141"/>
                <a:gd name="T16" fmla="*/ 55 w 141"/>
                <a:gd name="T17" fmla="*/ 101 h 141"/>
                <a:gd name="T18" fmla="*/ 30 w 141"/>
                <a:gd name="T19" fmla="*/ 75 h 141"/>
                <a:gd name="T20" fmla="*/ 30 w 141"/>
                <a:gd name="T21" fmla="*/ 74 h 141"/>
                <a:gd name="T22" fmla="*/ 29 w 141"/>
                <a:gd name="T23" fmla="*/ 72 h 141"/>
                <a:gd name="T24" fmla="*/ 30 w 141"/>
                <a:gd name="T25" fmla="*/ 69 h 141"/>
                <a:gd name="T26" fmla="*/ 34 w 141"/>
                <a:gd name="T27" fmla="*/ 65 h 141"/>
                <a:gd name="T28" fmla="*/ 39 w 141"/>
                <a:gd name="T29" fmla="*/ 65 h 141"/>
                <a:gd name="T30" fmla="*/ 39 w 141"/>
                <a:gd name="T31" fmla="*/ 65 h 141"/>
                <a:gd name="T32" fmla="*/ 57 w 141"/>
                <a:gd name="T33" fmla="*/ 84 h 141"/>
                <a:gd name="T34" fmla="*/ 59 w 141"/>
                <a:gd name="T35" fmla="*/ 84 h 141"/>
                <a:gd name="T36" fmla="*/ 102 w 141"/>
                <a:gd name="T37" fmla="*/ 40 h 141"/>
                <a:gd name="T38" fmla="*/ 102 w 141"/>
                <a:gd name="T39" fmla="*/ 40 h 141"/>
                <a:gd name="T40" fmla="*/ 107 w 141"/>
                <a:gd name="T41" fmla="*/ 40 h 141"/>
                <a:gd name="T42" fmla="*/ 111 w 141"/>
                <a:gd name="T43" fmla="*/ 44 h 141"/>
                <a:gd name="T44" fmla="*/ 111 w 141"/>
                <a:gd name="T45" fmla="*/ 48 h 141"/>
                <a:gd name="T46" fmla="*/ 111 w 141"/>
                <a:gd name="T47" fmla="*/ 48 h 141"/>
                <a:gd name="T48" fmla="*/ 111 w 141"/>
                <a:gd name="T49" fmla="*/ 4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1" y="109"/>
                    <a:pt x="141" y="70"/>
                  </a:cubicBezTo>
                  <a:cubicBezTo>
                    <a:pt x="141" y="31"/>
                    <a:pt x="109" y="0"/>
                    <a:pt x="70" y="0"/>
                  </a:cubicBezTo>
                  <a:close/>
                  <a:moveTo>
                    <a:pt x="111" y="48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59" y="102"/>
                    <a:pt x="59" y="102"/>
                    <a:pt x="58" y="102"/>
                  </a:cubicBezTo>
                  <a:cubicBezTo>
                    <a:pt x="57" y="102"/>
                    <a:pt x="56" y="102"/>
                    <a:pt x="55" y="101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3"/>
                    <a:pt x="29" y="72"/>
                    <a:pt x="29" y="72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6" y="64"/>
                    <a:pt x="37" y="64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5"/>
                    <a:pt x="58" y="85"/>
                    <a:pt x="59" y="84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38"/>
                    <a:pt x="105" y="38"/>
                    <a:pt x="107" y="40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5"/>
                    <a:pt x="112" y="47"/>
                    <a:pt x="111" y="48"/>
                  </a:cubicBezTo>
                  <a:close/>
                  <a:moveTo>
                    <a:pt x="111" y="48"/>
                  </a:moveTo>
                  <a:cubicBezTo>
                    <a:pt x="111" y="48"/>
                    <a:pt x="111" y="48"/>
                    <a:pt x="111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0A88CCE-8076-4E4B-B95B-EED75E252367}"/>
                </a:ext>
              </a:extLst>
            </p:cNvPr>
            <p:cNvSpPr/>
            <p:nvPr/>
          </p:nvSpPr>
          <p:spPr>
            <a:xfrm>
              <a:off x="8077226" y="3402279"/>
              <a:ext cx="250347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+mn-cs"/>
                </a:rPr>
                <a:t>Designed for Larger Engine Size from 10  - 80 Liter with </a:t>
              </a:r>
              <a:r>
                <a:rPr lang="en-US" sz="12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+mn-cs"/>
                </a:rPr>
                <a:t>NanoNet</a:t>
              </a:r>
              <a:r>
                <a:rPr 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+mn-cs"/>
                </a:rPr>
                <a:t> Media</a:t>
              </a:r>
              <a:endParaRPr lang="en-I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E2F1B80A-D378-4474-B3CD-043B57F13708}"/>
                </a:ext>
              </a:extLst>
            </p:cNvPr>
            <p:cNvSpPr txBox="1"/>
            <p:nvPr/>
          </p:nvSpPr>
          <p:spPr>
            <a:xfrm>
              <a:off x="8077226" y="3091969"/>
              <a:ext cx="2629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IN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cs typeface="+mn-cs"/>
                </a:rPr>
                <a:t>Industrial Pro® - FH239</a:t>
              </a:r>
              <a:endParaRPr lang="en-IN" sz="2000" b="1" dirty="0">
                <a:solidFill>
                  <a:srgbClr val="0070C0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06453" y="5124095"/>
            <a:ext cx="3275375" cy="1067440"/>
            <a:chOff x="7305325" y="3091969"/>
            <a:chExt cx="3275375" cy="1067440"/>
          </a:xfrm>
        </p:grpSpPr>
        <p:sp>
          <p:nvSpPr>
            <p:cNvPr id="34" name="Freeform 5">
              <a:extLst>
                <a:ext uri="{FF2B5EF4-FFF2-40B4-BE49-F238E27FC236}">
                  <a16:creationId xmlns="" xmlns:a16="http://schemas.microsoft.com/office/drawing/2014/main" id="{D041F4E6-873E-45CD-A407-A8697E20A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5325" y="3177747"/>
              <a:ext cx="646112" cy="646112"/>
            </a:xfrm>
            <a:custGeom>
              <a:avLst/>
              <a:gdLst>
                <a:gd name="T0" fmla="*/ 70 w 141"/>
                <a:gd name="T1" fmla="*/ 0 h 141"/>
                <a:gd name="T2" fmla="*/ 0 w 141"/>
                <a:gd name="T3" fmla="*/ 70 h 141"/>
                <a:gd name="T4" fmla="*/ 70 w 141"/>
                <a:gd name="T5" fmla="*/ 141 h 141"/>
                <a:gd name="T6" fmla="*/ 141 w 141"/>
                <a:gd name="T7" fmla="*/ 70 h 141"/>
                <a:gd name="T8" fmla="*/ 70 w 141"/>
                <a:gd name="T9" fmla="*/ 0 h 141"/>
                <a:gd name="T10" fmla="*/ 111 w 141"/>
                <a:gd name="T11" fmla="*/ 48 h 141"/>
                <a:gd name="T12" fmla="*/ 60 w 141"/>
                <a:gd name="T13" fmla="*/ 101 h 141"/>
                <a:gd name="T14" fmla="*/ 58 w 141"/>
                <a:gd name="T15" fmla="*/ 102 h 141"/>
                <a:gd name="T16" fmla="*/ 55 w 141"/>
                <a:gd name="T17" fmla="*/ 101 h 141"/>
                <a:gd name="T18" fmla="*/ 30 w 141"/>
                <a:gd name="T19" fmla="*/ 75 h 141"/>
                <a:gd name="T20" fmla="*/ 30 w 141"/>
                <a:gd name="T21" fmla="*/ 74 h 141"/>
                <a:gd name="T22" fmla="*/ 29 w 141"/>
                <a:gd name="T23" fmla="*/ 72 h 141"/>
                <a:gd name="T24" fmla="*/ 30 w 141"/>
                <a:gd name="T25" fmla="*/ 69 h 141"/>
                <a:gd name="T26" fmla="*/ 34 w 141"/>
                <a:gd name="T27" fmla="*/ 65 h 141"/>
                <a:gd name="T28" fmla="*/ 39 w 141"/>
                <a:gd name="T29" fmla="*/ 65 h 141"/>
                <a:gd name="T30" fmla="*/ 39 w 141"/>
                <a:gd name="T31" fmla="*/ 65 h 141"/>
                <a:gd name="T32" fmla="*/ 57 w 141"/>
                <a:gd name="T33" fmla="*/ 84 h 141"/>
                <a:gd name="T34" fmla="*/ 59 w 141"/>
                <a:gd name="T35" fmla="*/ 84 h 141"/>
                <a:gd name="T36" fmla="*/ 102 w 141"/>
                <a:gd name="T37" fmla="*/ 40 h 141"/>
                <a:gd name="T38" fmla="*/ 102 w 141"/>
                <a:gd name="T39" fmla="*/ 40 h 141"/>
                <a:gd name="T40" fmla="*/ 107 w 141"/>
                <a:gd name="T41" fmla="*/ 40 h 141"/>
                <a:gd name="T42" fmla="*/ 111 w 141"/>
                <a:gd name="T43" fmla="*/ 44 h 141"/>
                <a:gd name="T44" fmla="*/ 111 w 141"/>
                <a:gd name="T45" fmla="*/ 48 h 141"/>
                <a:gd name="T46" fmla="*/ 111 w 141"/>
                <a:gd name="T47" fmla="*/ 48 h 141"/>
                <a:gd name="T48" fmla="*/ 111 w 141"/>
                <a:gd name="T49" fmla="*/ 4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1" y="109"/>
                    <a:pt x="141" y="70"/>
                  </a:cubicBezTo>
                  <a:cubicBezTo>
                    <a:pt x="141" y="31"/>
                    <a:pt x="109" y="0"/>
                    <a:pt x="70" y="0"/>
                  </a:cubicBezTo>
                  <a:close/>
                  <a:moveTo>
                    <a:pt x="111" y="48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59" y="102"/>
                    <a:pt x="59" y="102"/>
                    <a:pt x="58" y="102"/>
                  </a:cubicBezTo>
                  <a:cubicBezTo>
                    <a:pt x="57" y="102"/>
                    <a:pt x="56" y="102"/>
                    <a:pt x="55" y="101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3"/>
                    <a:pt x="29" y="72"/>
                    <a:pt x="29" y="72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6" y="64"/>
                    <a:pt x="37" y="64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5"/>
                    <a:pt x="58" y="85"/>
                    <a:pt x="59" y="84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38"/>
                    <a:pt x="105" y="38"/>
                    <a:pt x="107" y="40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5"/>
                    <a:pt x="112" y="47"/>
                    <a:pt x="111" y="48"/>
                  </a:cubicBezTo>
                  <a:close/>
                  <a:moveTo>
                    <a:pt x="111" y="48"/>
                  </a:moveTo>
                  <a:cubicBezTo>
                    <a:pt x="111" y="48"/>
                    <a:pt x="111" y="48"/>
                    <a:pt x="111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90A88CCE-8076-4E4B-B95B-EED75E252367}"/>
                </a:ext>
              </a:extLst>
            </p:cNvPr>
            <p:cNvSpPr/>
            <p:nvPr/>
          </p:nvSpPr>
          <p:spPr>
            <a:xfrm>
              <a:off x="8077226" y="3402279"/>
              <a:ext cx="250347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cs typeface="+mn-cs"/>
                </a:rPr>
                <a:t>Designed for Heavy Duty Engine with Filter Element from 7 Micron to 50 Micron</a:t>
              </a:r>
              <a:endParaRPr lang="en-I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2F1B80A-D378-4474-B3CD-043B57F13708}"/>
                </a:ext>
              </a:extLst>
            </p:cNvPr>
            <p:cNvSpPr txBox="1"/>
            <p:nvPr/>
          </p:nvSpPr>
          <p:spPr>
            <a:xfrm>
              <a:off x="8077226" y="3091969"/>
              <a:ext cx="221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IN" sz="2000" b="1" dirty="0" smtClean="0">
                  <a:solidFill>
                    <a:srgbClr val="FF0000"/>
                  </a:solidFill>
                  <a:latin typeface="Calibri"/>
                  <a:cs typeface="+mn-cs"/>
                  <a:hlinkClick r:id="rId3" action="ppaction://hlinksldjump"/>
                </a:rPr>
                <a:t>Fuel Pro® </a:t>
              </a:r>
              <a:r>
                <a:rPr lang="en-IN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  <a:cs typeface="+mn-cs"/>
                </a:rPr>
                <a:t>- FH230</a:t>
              </a:r>
              <a:endParaRPr lang="en-IN" sz="2000" b="1" dirty="0">
                <a:solidFill>
                  <a:srgbClr val="0070C0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18" y="0"/>
            <a:ext cx="10744200" cy="1325563"/>
          </a:xfrm>
        </p:spPr>
        <p:txBody>
          <a:bodyPr/>
          <a:lstStyle/>
          <a:p>
            <a:r>
              <a:rPr lang="en-US" dirty="0" smtClean="0"/>
              <a:t>Wide Selection based on Engine Size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006006" y="778102"/>
            <a:ext cx="5145595" cy="6079898"/>
            <a:chOff x="2869259" y="0"/>
            <a:chExt cx="645348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9259" y="0"/>
              <a:ext cx="6453481" cy="6858000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4104409" y="581889"/>
              <a:ext cx="2826327" cy="514800"/>
            </a:xfrm>
            <a:prstGeom prst="flowChartProcess">
              <a:avLst/>
            </a:prstGeom>
            <a:solidFill>
              <a:srgbClr val="EE2C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FH239</a:t>
              </a:r>
            </a:p>
            <a:p>
              <a:pPr algn="ctr"/>
              <a:r>
                <a:rPr lang="en-US" sz="900" b="1" dirty="0" smtClean="0"/>
                <a:t>Series</a:t>
              </a:r>
              <a:endParaRPr lang="en-US" sz="900" b="1" dirty="0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8500653" y="581889"/>
              <a:ext cx="765463" cy="514800"/>
            </a:xfrm>
            <a:prstGeom prst="flowChartProcess">
              <a:avLst/>
            </a:prstGeom>
            <a:solidFill>
              <a:srgbClr val="EE2C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FH238</a:t>
              </a:r>
            </a:p>
            <a:p>
              <a:pPr algn="ctr"/>
              <a:r>
                <a:rPr lang="en-US" sz="900" b="1" dirty="0" smtClean="0"/>
                <a:t>Series</a:t>
              </a:r>
              <a:endParaRPr lang="en-US" sz="900" b="1" dirty="0"/>
            </a:p>
          </p:txBody>
        </p:sp>
      </p:grpSp>
      <p:sp>
        <p:nvSpPr>
          <p:cNvPr id="9" name="Left Brace 8"/>
          <p:cNvSpPr/>
          <p:nvPr/>
        </p:nvSpPr>
        <p:spPr>
          <a:xfrm>
            <a:off x="4156364" y="5532436"/>
            <a:ext cx="849642" cy="1188130"/>
          </a:xfrm>
          <a:prstGeom prst="leftBrace">
            <a:avLst>
              <a:gd name="adj1" fmla="val 8333"/>
              <a:gd name="adj2" fmla="val 31634"/>
            </a:avLst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278" y="2561563"/>
            <a:ext cx="1653566" cy="20121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1096278" y="1750361"/>
            <a:ext cx="36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</a:rPr>
              <a:t>For Engine size above 19 Liter, Different configuration is available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278" y="4738605"/>
            <a:ext cx="2574728" cy="20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Fleetguard</a:t>
            </a:r>
            <a:r>
              <a:rPr lang="en-US" dirty="0" smtClean="0"/>
              <a:t> Sea Pro® Product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027906"/>
            <a:ext cx="370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Sea Pro® FH240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25" y="1482755"/>
            <a:ext cx="3040203" cy="5308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3956" y="1482755"/>
            <a:ext cx="69398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Features and Benefits</a:t>
            </a:r>
            <a:r>
              <a:rPr lang="en-US" sz="2000" dirty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Similar to </a:t>
            </a:r>
            <a:r>
              <a:rPr lang="en-US" sz="2000" dirty="0">
                <a:latin typeface="+mj-lt"/>
              </a:rPr>
              <a:t>Industrial Pro</a:t>
            </a:r>
            <a:r>
              <a:rPr lang="en-US" sz="2000" dirty="0" smtClean="0">
                <a:latin typeface="+mj-lt"/>
              </a:rPr>
              <a:t>® FH239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Hassle free filter change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Low restriction </a:t>
            </a:r>
            <a:r>
              <a:rPr lang="en-US" sz="2000" dirty="0">
                <a:latin typeface="+mj-lt"/>
              </a:rPr>
              <a:t>check valve eliminates loss of prime when </a:t>
            </a:r>
            <a:r>
              <a:rPr lang="en-US" sz="2000" dirty="0" smtClean="0">
                <a:latin typeface="+mj-lt"/>
              </a:rPr>
              <a:t>draining or </a:t>
            </a:r>
            <a:r>
              <a:rPr lang="en-US" sz="2000" dirty="0">
                <a:latin typeface="+mj-lt"/>
              </a:rPr>
              <a:t>changing the </a:t>
            </a:r>
            <a:r>
              <a:rPr lang="en-US" sz="2000" dirty="0" smtClean="0">
                <a:latin typeface="+mj-lt"/>
              </a:rPr>
              <a:t>filter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Sturdy, quick-acting drain </a:t>
            </a:r>
            <a:r>
              <a:rPr lang="en-US" sz="2000" dirty="0" smtClean="0">
                <a:latin typeface="+mj-lt"/>
              </a:rPr>
              <a:t>for </a:t>
            </a:r>
            <a:r>
              <a:rPr lang="en-US" sz="2000" dirty="0">
                <a:latin typeface="+mj-lt"/>
              </a:rPr>
              <a:t>water and contaminant </a:t>
            </a:r>
            <a:r>
              <a:rPr lang="en-US" sz="2000" dirty="0" smtClean="0">
                <a:latin typeface="+mj-lt"/>
              </a:rPr>
              <a:t>removal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Meets OEM efficiency requirements, measured in terms of </a:t>
            </a:r>
            <a:r>
              <a:rPr lang="en-US" sz="2000" dirty="0" smtClean="0">
                <a:latin typeface="+mj-lt"/>
              </a:rPr>
              <a:t>Beta ratio</a:t>
            </a:r>
            <a:r>
              <a:rPr lang="en-US" sz="2000" dirty="0">
                <a:latin typeface="+mj-lt"/>
              </a:rPr>
              <a:t>. Beta ratio for FS53021 and FS53022 is greater </a:t>
            </a:r>
            <a:r>
              <a:rPr lang="en-US" sz="2000" dirty="0" smtClean="0">
                <a:latin typeface="+mj-lt"/>
              </a:rPr>
              <a:t>than </a:t>
            </a:r>
            <a:r>
              <a:rPr lang="el-GR" sz="2000" dirty="0" smtClean="0">
                <a:latin typeface="+mj-lt"/>
              </a:rPr>
              <a:t>β</a:t>
            </a:r>
            <a:r>
              <a:rPr lang="en-US" sz="2000" dirty="0" smtClean="0">
                <a:latin typeface="+mj-lt"/>
              </a:rPr>
              <a:t> 1000 @ </a:t>
            </a:r>
            <a:r>
              <a:rPr lang="en-US" sz="2000" dirty="0">
                <a:latin typeface="+mj-lt"/>
              </a:rPr>
              <a:t>7 micron </a:t>
            </a:r>
            <a:r>
              <a:rPr lang="en-US" sz="2000" dirty="0" smtClean="0">
                <a:latin typeface="+mj-lt"/>
              </a:rPr>
              <a:t>c</a:t>
            </a:r>
            <a:endParaRPr lang="en-US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Proprietary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NanoNet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® </a:t>
            </a:r>
            <a:r>
              <a:rPr lang="en-US" sz="2000" dirty="0">
                <a:latin typeface="+mj-lt"/>
              </a:rPr>
              <a:t>media ensures the best fuel water separation available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4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Why we need to protect fuel system</a:t>
            </a:r>
          </a:p>
          <a:p>
            <a:r>
              <a:rPr lang="en-IN" sz="2000" b="1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Fleetguard</a:t>
            </a:r>
            <a:r>
              <a:rPr lang="en-IN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Fuel Filtration product introduction</a:t>
            </a:r>
            <a:endParaRPr lang="en-IN" sz="20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Diesel Pro</a:t>
            </a:r>
            <a:r>
              <a:rPr lang="en-I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</a:t>
            </a:r>
          </a:p>
          <a:p>
            <a:pPr lvl="2"/>
            <a:r>
              <a:rPr lang="en-IN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StrataPore</a:t>
            </a:r>
            <a:r>
              <a:rPr lang="en-I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400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TM </a:t>
            </a:r>
            <a:r>
              <a:rPr lang="en-IN" sz="2400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Media</a:t>
            </a:r>
            <a:endParaRPr lang="en-US" sz="2400" b="1" baseline="30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Pro®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Industrial Pro®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NanoNet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 Media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Customer Trials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Diesel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36" y="1114528"/>
            <a:ext cx="4114800" cy="559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5132" y="1114528"/>
            <a:ext cx="5801591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Highest Performing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Superior </a:t>
            </a:r>
            <a:r>
              <a:rPr lang="en-US" sz="1400" dirty="0"/>
              <a:t>fuel water separation with proprietary </a:t>
            </a:r>
            <a:r>
              <a:rPr lang="en-US" sz="1400" b="1" dirty="0" err="1">
                <a:solidFill>
                  <a:srgbClr val="FF0000"/>
                </a:solidFill>
              </a:rPr>
              <a:t>StrataPore</a:t>
            </a:r>
            <a:r>
              <a:rPr lang="en-US" sz="1400" b="1" dirty="0">
                <a:solidFill>
                  <a:srgbClr val="FF0000"/>
                </a:solidFill>
              </a:rPr>
              <a:t>™ </a:t>
            </a:r>
            <a:r>
              <a:rPr lang="en-US" sz="1400" dirty="0"/>
              <a:t>media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Reduced </a:t>
            </a:r>
            <a:r>
              <a:rPr lang="en-US" sz="1400" dirty="0"/>
              <a:t>restriction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Meets </a:t>
            </a:r>
            <a:r>
              <a:rPr lang="en-US" sz="1400" dirty="0"/>
              <a:t>OEM efficiency </a:t>
            </a:r>
            <a:r>
              <a:rPr lang="en-US" sz="1400" dirty="0" smtClean="0"/>
              <a:t>requirements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b="1" dirty="0" smtClean="0"/>
              <a:t>Biodiesel</a:t>
            </a:r>
            <a:r>
              <a:rPr lang="en-US" sz="1400" dirty="0" smtClean="0"/>
              <a:t> compatible</a:t>
            </a:r>
            <a:endParaRPr lang="en-US" sz="1400" dirty="0"/>
          </a:p>
          <a:p>
            <a:pPr algn="l"/>
            <a:r>
              <a:rPr lang="en-US" sz="1400" b="1" dirty="0"/>
              <a:t>Easiest to Maintain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Patented </a:t>
            </a:r>
            <a:r>
              <a:rPr lang="en-US" sz="1400" dirty="0"/>
              <a:t>Seeing is Believing® technology – see when NOT to change the filter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Clear </a:t>
            </a:r>
            <a:r>
              <a:rPr lang="en-US" sz="1400" dirty="0"/>
              <a:t>bowl that indicates when to drain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Low </a:t>
            </a:r>
            <a:r>
              <a:rPr lang="en-US" sz="1400" dirty="0"/>
              <a:t>restriction check valve eliminates loss of fuel prime when draining or changing filter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Supports </a:t>
            </a:r>
            <a:r>
              <a:rPr lang="en-US" sz="1400" dirty="0"/>
              <a:t>extended service intervals</a:t>
            </a:r>
          </a:p>
          <a:p>
            <a:pPr algn="l"/>
            <a:r>
              <a:rPr lang="en-US" sz="1400" b="1" dirty="0" smtClean="0"/>
              <a:t>Most </a:t>
            </a:r>
            <a:r>
              <a:rPr lang="en-US" sz="1400" b="1" dirty="0"/>
              <a:t>Versatile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Multiple </a:t>
            </a:r>
            <a:r>
              <a:rPr lang="en-US" sz="1400" dirty="0"/>
              <a:t>Configurations and Options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Heater</a:t>
            </a:r>
            <a:endParaRPr lang="en-US" sz="1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Water in Fuel </a:t>
            </a:r>
            <a:r>
              <a:rPr lang="en-US" sz="1400" dirty="0"/>
              <a:t>Sensor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Filter </a:t>
            </a:r>
            <a:r>
              <a:rPr lang="en-US" sz="1400" dirty="0"/>
              <a:t>Change Indicator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Systems </a:t>
            </a:r>
            <a:r>
              <a:rPr lang="en-US" sz="1400" dirty="0"/>
              <a:t>&amp; Filters suitable for various Applications and Markets</a:t>
            </a:r>
          </a:p>
        </p:txBody>
      </p:sp>
    </p:spTree>
    <p:extLst>
      <p:ext uri="{BB962C8B-B14F-4D97-AF65-F5344CB8AC3E}">
        <p14:creationId xmlns:p14="http://schemas.microsoft.com/office/powerpoint/2010/main" val="26629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Diesel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36" y="1114528"/>
            <a:ext cx="4114800" cy="559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0936" y="1459489"/>
            <a:ext cx="1895475" cy="456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9455" y="1459488"/>
            <a:ext cx="1828800" cy="4562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1299" y="1459487"/>
            <a:ext cx="1851716" cy="456247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10235044" y="888565"/>
            <a:ext cx="1499755" cy="570924"/>
          </a:xfrm>
          <a:prstGeom prst="wedgeRectCallout">
            <a:avLst>
              <a:gd name="adj1" fmla="val -41068"/>
              <a:gd name="adj2" fmla="val 9139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Racor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900FH/1000FH</a:t>
            </a:r>
            <a:endParaRPr lang="en-US" sz="1400" b="1" dirty="0"/>
          </a:p>
        </p:txBody>
      </p:sp>
      <p:sp>
        <p:nvSpPr>
          <p:cNvPr id="13" name="Flowchart: Process 12"/>
          <p:cNvSpPr/>
          <p:nvPr/>
        </p:nvSpPr>
        <p:spPr>
          <a:xfrm>
            <a:off x="4720936" y="4062845"/>
            <a:ext cx="5867400" cy="384463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Diesel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9600" y="1142206"/>
            <a:ext cx="9292936" cy="5053393"/>
            <a:chOff x="578428" y="1027906"/>
            <a:chExt cx="9292936" cy="50533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027906"/>
              <a:ext cx="9261764" cy="5053393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578428" y="2182360"/>
              <a:ext cx="9282545" cy="436418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3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Why we need to protect fuel system</a:t>
            </a:r>
          </a:p>
          <a:p>
            <a:r>
              <a:rPr lang="en-IN" sz="2000" b="1" dirty="0" err="1">
                <a:latin typeface="Calibri" panose="020F0502020204030204" pitchFamily="34" charset="0"/>
              </a:rPr>
              <a:t>Fleetguard</a:t>
            </a:r>
            <a:r>
              <a:rPr lang="en-IN" sz="2000" b="1" dirty="0"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latin typeface="Calibri" panose="020F0502020204030204" pitchFamily="34" charset="0"/>
              </a:rPr>
              <a:t>Fuel Filtration product introduction</a:t>
            </a:r>
            <a:endParaRPr lang="en-IN" sz="2000" b="1" dirty="0"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latin typeface="Calibri" panose="020F0502020204030204" pitchFamily="34" charset="0"/>
              </a:rPr>
              <a:t>Introduction to Diesel Pro</a:t>
            </a:r>
            <a:r>
              <a:rPr lang="en-IN" sz="2000" b="1" dirty="0"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latin typeface="Calibri" panose="020F0502020204030204" pitchFamily="34" charset="0"/>
              </a:rPr>
              <a:t>®</a:t>
            </a:r>
          </a:p>
          <a:p>
            <a:pPr lvl="2"/>
            <a:r>
              <a:rPr lang="en-IN" b="1" dirty="0" err="1" smtClean="0">
                <a:latin typeface="Calibri" panose="020F0502020204030204" pitchFamily="34" charset="0"/>
              </a:rPr>
              <a:t>StrataPore</a:t>
            </a:r>
            <a:r>
              <a:rPr lang="en-IN" b="1" dirty="0" smtClean="0">
                <a:latin typeface="Calibri" panose="020F0502020204030204" pitchFamily="34" charset="0"/>
              </a:rPr>
              <a:t> </a:t>
            </a:r>
            <a:r>
              <a:rPr lang="en-IN" b="1" baseline="30000" dirty="0" smtClean="0">
                <a:latin typeface="Calibri" panose="020F0502020204030204" pitchFamily="34" charset="0"/>
              </a:rPr>
              <a:t>TM </a:t>
            </a:r>
            <a:r>
              <a:rPr lang="en-IN" b="1" baseline="-25000" dirty="0" smtClean="0">
                <a:latin typeface="Calibri" panose="020F0502020204030204" pitchFamily="34" charset="0"/>
              </a:rPr>
              <a:t> </a:t>
            </a:r>
            <a:r>
              <a:rPr lang="en-IN" b="1" dirty="0" smtClean="0">
                <a:latin typeface="Calibri" panose="020F0502020204030204" pitchFamily="34" charset="0"/>
              </a:rPr>
              <a:t>Media</a:t>
            </a:r>
            <a:endParaRPr lang="en-US" b="1" baseline="30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latin typeface="Calibri" panose="020F0502020204030204" pitchFamily="34" charset="0"/>
              </a:rPr>
              <a:t>Fuel </a:t>
            </a:r>
            <a:r>
              <a:rPr lang="en-IN" sz="2000" b="1" dirty="0">
                <a:latin typeface="Calibri" panose="020F0502020204030204" pitchFamily="34" charset="0"/>
              </a:rPr>
              <a:t>Pro®</a:t>
            </a:r>
          </a:p>
          <a:p>
            <a:pPr lvl="1"/>
            <a:r>
              <a:rPr lang="en-US" sz="2000" b="1" dirty="0" smtClean="0"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latin typeface="Calibri" panose="020F0502020204030204" pitchFamily="34" charset="0"/>
              </a:rPr>
              <a:t>Industrial Pro®</a:t>
            </a:r>
          </a:p>
          <a:p>
            <a:pPr lvl="2"/>
            <a:r>
              <a:rPr lang="en-IN" b="1" dirty="0" err="1" smtClean="0">
                <a:latin typeface="Calibri" panose="020F0502020204030204" pitchFamily="34" charset="0"/>
              </a:rPr>
              <a:t>NanoNet</a:t>
            </a:r>
            <a:r>
              <a:rPr lang="en-IN" b="1" dirty="0" smtClean="0">
                <a:latin typeface="Calibri" panose="020F0502020204030204" pitchFamily="34" charset="0"/>
              </a:rPr>
              <a:t>® Media</a:t>
            </a:r>
            <a:endParaRPr lang="en-IN" b="1" dirty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Customer Trials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StrataPore</a:t>
            </a:r>
            <a:r>
              <a:rPr lang="en-US" baseline="30000" dirty="0" err="1" smtClean="0"/>
              <a:t>TM</a:t>
            </a:r>
            <a:r>
              <a:rPr lang="en-US" baseline="30000" dirty="0" smtClean="0"/>
              <a:t> </a:t>
            </a:r>
            <a:r>
              <a:rPr lang="en-US" dirty="0" smtClean="0"/>
              <a:t>Media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763" y="1223097"/>
            <a:ext cx="3593244" cy="5347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4835" y="1223097"/>
            <a:ext cx="6442365" cy="378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Proprietary </a:t>
            </a:r>
            <a:r>
              <a:rPr lang="en-US" sz="1400" dirty="0" err="1"/>
              <a:t>StrataPore</a:t>
            </a:r>
            <a:r>
              <a:rPr lang="en-US" sz="1400" dirty="0"/>
              <a:t> </a:t>
            </a:r>
            <a:r>
              <a:rPr lang="en-US" sz="1400" b="1" i="1" dirty="0">
                <a:solidFill>
                  <a:srgbClr val="FF0000"/>
                </a:solidFill>
              </a:rPr>
              <a:t>synthetic</a:t>
            </a:r>
            <a:r>
              <a:rPr lang="en-US" sz="1400" b="1" dirty="0">
                <a:solidFill>
                  <a:srgbClr val="FF0000"/>
                </a:solidFill>
              </a:rPr>
              <a:t> media </a:t>
            </a:r>
            <a:r>
              <a:rPr lang="en-US" sz="1400" dirty="0"/>
              <a:t>offers </a:t>
            </a:r>
            <a:r>
              <a:rPr lang="en-US" sz="1400" dirty="0" smtClean="0"/>
              <a:t>optimum performance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FF0000"/>
                </a:solidFill>
              </a:rPr>
              <a:t>longer life </a:t>
            </a:r>
            <a:r>
              <a:rPr lang="en-US" sz="1400" dirty="0"/>
              <a:t>than conventional </a:t>
            </a:r>
            <a:r>
              <a:rPr lang="en-US" sz="1400" dirty="0" smtClean="0"/>
              <a:t>cellulose or </a:t>
            </a:r>
            <a:r>
              <a:rPr lang="en-US" sz="1400" dirty="0" err="1"/>
              <a:t>microglass</a:t>
            </a:r>
            <a:r>
              <a:rPr lang="en-US" sz="1400" dirty="0"/>
              <a:t> media by providing exactly the </a:t>
            </a:r>
            <a:r>
              <a:rPr lang="en-US" sz="1400" dirty="0" smtClean="0"/>
              <a:t>desired level </a:t>
            </a:r>
            <a:r>
              <a:rPr lang="en-US" sz="1400" dirty="0"/>
              <a:t>of particle removal. </a:t>
            </a:r>
            <a:endParaRPr lang="en-US" sz="1400" dirty="0" smtClean="0"/>
          </a:p>
          <a:p>
            <a:pPr algn="l"/>
            <a:r>
              <a:rPr lang="en-US" sz="1400" dirty="0" err="1" smtClean="0"/>
              <a:t>StrataPore</a:t>
            </a:r>
            <a:r>
              <a:rPr lang="en-US" sz="1400" dirty="0" smtClean="0"/>
              <a:t> </a:t>
            </a:r>
            <a:r>
              <a:rPr lang="en-US" sz="1400" dirty="0"/>
              <a:t>has been recognized for its </a:t>
            </a:r>
            <a:r>
              <a:rPr lang="en-US" sz="1400" dirty="0" smtClean="0"/>
              <a:t>superior technology </a:t>
            </a:r>
            <a:r>
              <a:rPr lang="en-US" sz="1400" dirty="0"/>
              <a:t>throughout the filtration industry, </a:t>
            </a:r>
            <a:r>
              <a:rPr lang="en-US" sz="1400" dirty="0" smtClean="0"/>
              <a:t>including </a:t>
            </a:r>
            <a:r>
              <a:rPr lang="en-US" sz="1400" b="1" dirty="0" smtClean="0"/>
              <a:t>an </a:t>
            </a:r>
            <a:r>
              <a:rPr lang="en-US" sz="1400" b="1" dirty="0"/>
              <a:t>award for innovative design from the </a:t>
            </a:r>
            <a:r>
              <a:rPr lang="en-US" sz="1400" b="1" dirty="0" smtClean="0"/>
              <a:t>American Filtration </a:t>
            </a:r>
            <a:r>
              <a:rPr lang="en-US" sz="1400" b="1" dirty="0"/>
              <a:t>Society.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err="1" smtClean="0"/>
              <a:t>StrataPore’s</a:t>
            </a:r>
            <a:r>
              <a:rPr lang="en-US" sz="1400" dirty="0" smtClean="0"/>
              <a:t> </a:t>
            </a:r>
            <a:r>
              <a:rPr lang="en-US" sz="1400" dirty="0"/>
              <a:t>features and benefits: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/>
              <a:t>Maximum strength </a:t>
            </a:r>
            <a:r>
              <a:rPr lang="en-US" sz="1400" dirty="0" smtClean="0"/>
              <a:t>and </a:t>
            </a:r>
            <a:r>
              <a:rPr lang="en-US" sz="1400" dirty="0"/>
              <a:t>durability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Improved </a:t>
            </a:r>
            <a:r>
              <a:rPr lang="en-US" sz="1400" dirty="0"/>
              <a:t>efficiency and longer life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The </a:t>
            </a:r>
            <a:r>
              <a:rPr lang="en-US" sz="1400" dirty="0"/>
              <a:t>best fuel/water separation available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Reduced </a:t>
            </a:r>
            <a:r>
              <a:rPr lang="en-US" sz="1400" dirty="0"/>
              <a:t>restriction to flow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Supports </a:t>
            </a:r>
            <a:r>
              <a:rPr lang="en-US" sz="1400" dirty="0"/>
              <a:t>extended service intervals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Maintains </a:t>
            </a:r>
            <a:r>
              <a:rPr lang="en-US" sz="1400" dirty="0"/>
              <a:t>fuel/water separation </a:t>
            </a:r>
            <a:r>
              <a:rPr lang="en-US" sz="1400" dirty="0" smtClean="0"/>
              <a:t>efficiency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66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 we need to protect fuel system</a:t>
            </a:r>
          </a:p>
          <a:p>
            <a:r>
              <a:rPr lang="en-IN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Fleetguard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Filtration product introduction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Diesel Pro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StrataPore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TM </a:t>
            </a:r>
            <a:r>
              <a:rPr lang="en-IN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Media</a:t>
            </a:r>
            <a:endParaRPr lang="en-US" b="1" baseline="30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Pro®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Industrial Pro®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NanoNet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 Media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Customer Trials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Fuel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59307"/>
            <a:ext cx="3267771" cy="5424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5523" y="1159307"/>
            <a:ext cx="5801591" cy="481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Highest Performing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Superior </a:t>
            </a:r>
            <a:r>
              <a:rPr lang="en-US" sz="1400" dirty="0"/>
              <a:t>fuel water separation with proprietary </a:t>
            </a:r>
            <a:r>
              <a:rPr lang="en-US" sz="1400" b="1" dirty="0" err="1">
                <a:solidFill>
                  <a:srgbClr val="FF0000"/>
                </a:solidFill>
              </a:rPr>
              <a:t>StrataPore</a:t>
            </a:r>
            <a:r>
              <a:rPr lang="en-US" sz="1400" b="1" dirty="0">
                <a:solidFill>
                  <a:srgbClr val="FF0000"/>
                </a:solidFill>
              </a:rPr>
              <a:t>™ </a:t>
            </a:r>
            <a:r>
              <a:rPr lang="en-US" sz="1400" dirty="0"/>
              <a:t>media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Reduced </a:t>
            </a:r>
            <a:r>
              <a:rPr lang="en-US" sz="1400" dirty="0"/>
              <a:t>restriction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Meets </a:t>
            </a:r>
            <a:r>
              <a:rPr lang="en-US" sz="1400" dirty="0"/>
              <a:t>OEM efficiency </a:t>
            </a:r>
            <a:r>
              <a:rPr lang="en-US" sz="1400" dirty="0" smtClean="0"/>
              <a:t>requirements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b="1" dirty="0" smtClean="0"/>
              <a:t>Biodiesel</a:t>
            </a:r>
            <a:r>
              <a:rPr lang="en-US" sz="1400" dirty="0" smtClean="0"/>
              <a:t> compatible</a:t>
            </a:r>
            <a:endParaRPr lang="en-US" sz="1400" dirty="0"/>
          </a:p>
          <a:p>
            <a:pPr algn="l"/>
            <a:r>
              <a:rPr lang="en-US" sz="1400" b="1" dirty="0"/>
              <a:t>Easiest to Maintain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Patented </a:t>
            </a:r>
            <a:r>
              <a:rPr lang="en-US" sz="1400" dirty="0"/>
              <a:t>Seeing is Believing® technology – see when NOT to change the filter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Low </a:t>
            </a:r>
            <a:r>
              <a:rPr lang="en-US" sz="1400" dirty="0"/>
              <a:t>restriction check valve eliminates loss of fuel prime when draining or changing filter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Supports </a:t>
            </a:r>
            <a:r>
              <a:rPr lang="en-US" sz="1400" dirty="0"/>
              <a:t>extended service intervals</a:t>
            </a:r>
          </a:p>
          <a:p>
            <a:pPr algn="l"/>
            <a:r>
              <a:rPr lang="en-US" sz="1400" b="1" dirty="0" smtClean="0"/>
              <a:t>Suggested Application</a:t>
            </a:r>
            <a:endParaRPr lang="en-US" sz="1400" b="1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Mining</a:t>
            </a:r>
            <a:endParaRPr lang="en-US" sz="1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Construction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Agriculture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Oil and Gas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smtClean="0"/>
              <a:t>Power Generation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5523" y="6145803"/>
            <a:ext cx="1949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hlinkClick r:id="rId3" action="ppaction://hlinksldjump"/>
              </a:rPr>
              <a:t>Flow rate chart link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0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Fuel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59307"/>
            <a:ext cx="3267771" cy="5424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8809" y="1159307"/>
            <a:ext cx="46482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Fuel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54489"/>
            <a:ext cx="3513621" cy="5773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029" y="1276587"/>
            <a:ext cx="4466098" cy="5306775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4779474" y="4374573"/>
            <a:ext cx="4570007" cy="30133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609600" y="2432007"/>
            <a:ext cx="3513622" cy="226083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 we need to protect fuel system</a:t>
            </a:r>
          </a:p>
          <a:p>
            <a:r>
              <a:rPr lang="en-IN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Fleetguard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Filtration product introduction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Diesel Pro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StrataPore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TM </a:t>
            </a:r>
            <a:r>
              <a:rPr lang="en-IN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Media</a:t>
            </a:r>
            <a:endParaRPr lang="en-US" b="1" baseline="30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Pro®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Industrial Pro®</a:t>
            </a:r>
          </a:p>
          <a:p>
            <a:pPr lvl="2"/>
            <a:r>
              <a:rPr lang="en-IN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NanoNet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 Media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Customer Trials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6" y="1712752"/>
            <a:ext cx="1328632" cy="213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493512" y="3924049"/>
            <a:ext cx="6856069" cy="2816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Industrial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" descr="D:\Users\gz914\Documents\Industrial Pro\seapro-indpro photos 10-08\JPEG\16Ind pro triple FG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92" y="1978495"/>
            <a:ext cx="1919192" cy="15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D:\Users\gz914\Documents\Industrial Pro\seapro-indpro photos 10-08\JPEG\12Indpro duplex-fleetgu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76" y="1842936"/>
            <a:ext cx="1525676" cy="175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ontent Placeholder 7"/>
          <p:cNvSpPr txBox="1">
            <a:spLocks/>
          </p:cNvSpPr>
          <p:nvPr/>
        </p:nvSpPr>
        <p:spPr>
          <a:xfrm>
            <a:off x="7728960" y="1310686"/>
            <a:ext cx="3934933" cy="4278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Grande" charset="0"/>
              <a:buChar char="-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None/>
            </a:pPr>
            <a:r>
              <a:rPr lang="en-US" dirty="0" smtClean="0"/>
              <a:t>Latest Design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FH239 Industrial Pro® is the latest design that meet Tier 2, 3 and Tier 4 engine requirement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At Least 2X Longer Filter Life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Media change to </a:t>
            </a:r>
            <a:r>
              <a:rPr lang="en-US" dirty="0" err="1" smtClean="0"/>
              <a:t>NanoNet</a:t>
            </a:r>
            <a:r>
              <a:rPr lang="en-US" dirty="0" smtClean="0"/>
              <a:t> Media to </a:t>
            </a:r>
            <a:r>
              <a:rPr lang="en-US" b="1" dirty="0" smtClean="0"/>
              <a:t>FS53014 &amp; FS53015 </a:t>
            </a:r>
            <a:r>
              <a:rPr lang="en-US" dirty="0" smtClean="0"/>
              <a:t>is to ensure better filtration performance for high horse power engine 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Available in wide range of configuration and specifications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Ultimate Fuel/Water Separation for Diesel Engines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7648" y="1076409"/>
            <a:ext cx="56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alibri" panose="020F0502020204030204" pitchFamily="34" charset="0"/>
              </a:rPr>
              <a:t>Design Evolution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294" y="4659269"/>
            <a:ext cx="1329574" cy="18273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0358" y="4336723"/>
            <a:ext cx="1240153" cy="23531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2416" y="4174839"/>
            <a:ext cx="2071668" cy="25209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48" name="TextBox 47"/>
          <p:cNvSpPr txBox="1"/>
          <p:nvPr/>
        </p:nvSpPr>
        <p:spPr>
          <a:xfrm>
            <a:off x="667648" y="1441019"/>
            <a:ext cx="56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alibri" panose="020F0502020204030204" pitchFamily="34" charset="0"/>
              </a:rPr>
              <a:t>FH234 Series (Previous Design)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3512" y="3976835"/>
            <a:ext cx="56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FH239 Series (Latest Design)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7" y="2444317"/>
            <a:ext cx="5726941" cy="30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Industrial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7"/>
          <p:cNvSpPr txBox="1">
            <a:spLocks/>
          </p:cNvSpPr>
          <p:nvPr/>
        </p:nvSpPr>
        <p:spPr>
          <a:xfrm>
            <a:off x="7728960" y="1310686"/>
            <a:ext cx="3934933" cy="4278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Grande" charset="0"/>
              <a:buChar char="-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None/>
            </a:pPr>
            <a:r>
              <a:rPr lang="en-US" dirty="0" smtClean="0"/>
              <a:t>Latest Design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FH239 Industrial Pro® is the latest design that meet Tier 2, 3 and Tier 4 engine requirement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At Least 2X Longer Filter Life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Media change to </a:t>
            </a:r>
            <a:r>
              <a:rPr lang="en-US" dirty="0" err="1" smtClean="0"/>
              <a:t>NanoNet</a:t>
            </a:r>
            <a:r>
              <a:rPr lang="en-US" dirty="0" smtClean="0"/>
              <a:t> Media to </a:t>
            </a:r>
            <a:r>
              <a:rPr lang="en-US" b="1" dirty="0" smtClean="0"/>
              <a:t>FS53014 &amp; FS53015 </a:t>
            </a:r>
            <a:r>
              <a:rPr lang="en-US" dirty="0" smtClean="0"/>
              <a:t>is to ensure better filtration performance for high horse power engine 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Available in wide range of configuration and specifications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Ultimate Fuel/Water Separation for Diesel Engines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7648" y="941354"/>
            <a:ext cx="56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alibri" panose="020F0502020204030204" pitchFamily="34" charset="0"/>
              </a:rPr>
              <a:t>Design Evolution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26512" y="1710722"/>
            <a:ext cx="1958593" cy="74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alibri" panose="020F0502020204030204" pitchFamily="34" charset="0"/>
              </a:rPr>
              <a:t>FH234 Series </a:t>
            </a: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(Previous Design)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9763" y="1710722"/>
            <a:ext cx="1608311" cy="74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FH239 Series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(Latest Design)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36080" y="5589554"/>
            <a:ext cx="6895813" cy="522942"/>
          </a:xfrm>
          <a:prstGeom prst="rect">
            <a:avLst/>
          </a:prstGeom>
        </p:spPr>
        <p:txBody>
          <a:bodyPr/>
          <a:lstStyle>
            <a:lvl1pPr marL="231775" indent="-231775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333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63600" indent="-1698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46175" indent="-168275" algn="l" rtl="0" eaLnBrk="1" fontAlgn="base" hangingPunct="1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414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8986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3558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130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2702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1350" kern="0" dirty="0"/>
              <a:t>2 IP Legacy (FH234) </a:t>
            </a:r>
            <a:r>
              <a:rPr lang="en-US" sz="1350" kern="0" dirty="0" smtClean="0"/>
              <a:t>Service Filters     </a:t>
            </a:r>
            <a:r>
              <a:rPr lang="en-US" sz="1350" kern="0" dirty="0"/>
              <a:t>	1 Single Tall </a:t>
            </a:r>
            <a:r>
              <a:rPr lang="en-US" sz="1350" kern="0" dirty="0" smtClean="0"/>
              <a:t>IP (FH239</a:t>
            </a:r>
            <a:r>
              <a:rPr lang="en-US" sz="1350" kern="0" dirty="0"/>
              <a:t>) </a:t>
            </a:r>
            <a:r>
              <a:rPr lang="en-US" sz="1350" kern="0" dirty="0" smtClean="0"/>
              <a:t>Service Filter</a:t>
            </a:r>
            <a:endParaRPr lang="en-US" sz="1350" kern="0" dirty="0"/>
          </a:p>
          <a:p>
            <a:pPr>
              <a:defRPr/>
            </a:pPr>
            <a:r>
              <a:rPr lang="en-US" sz="1350" kern="0" dirty="0"/>
              <a:t>1924 sq. inches                      </a:t>
            </a:r>
            <a:r>
              <a:rPr lang="en-US" sz="1350" kern="0" dirty="0" smtClean="0"/>
              <a:t>	</a:t>
            </a:r>
            <a:r>
              <a:rPr lang="en-US" sz="1350" kern="0" dirty="0"/>
              <a:t>	4248 sq. inches                              </a:t>
            </a:r>
            <a:endParaRPr lang="en-US" sz="1950" kern="0" dirty="0"/>
          </a:p>
          <a:p>
            <a:pPr marL="0" indent="0">
              <a:buNone/>
              <a:defRPr/>
            </a:pPr>
            <a:r>
              <a:rPr lang="en-US" sz="1950" kern="0" dirty="0"/>
              <a:t>                                                  </a:t>
            </a:r>
          </a:p>
          <a:p>
            <a:pPr>
              <a:defRPr/>
            </a:pPr>
            <a:endParaRPr lang="en-US" sz="1950" kern="0" dirty="0"/>
          </a:p>
        </p:txBody>
      </p:sp>
    </p:spTree>
    <p:extLst>
      <p:ext uri="{BB962C8B-B14F-4D97-AF65-F5344CB8AC3E}">
        <p14:creationId xmlns:p14="http://schemas.microsoft.com/office/powerpoint/2010/main" val="34925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Industrial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7" y="1251763"/>
            <a:ext cx="11287125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137" y="1127051"/>
            <a:ext cx="4701696" cy="4816549"/>
          </a:xfrm>
          <a:prstGeom prst="rect">
            <a:avLst/>
          </a:prstGeom>
          <a:noFill/>
          <a:ln w="19050">
            <a:solidFill>
              <a:srgbClr val="EE2C2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Industrial Pro®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18124"/>
            <a:ext cx="6581212" cy="5792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6436" y="2536972"/>
            <a:ext cx="1800225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3946" y="1211409"/>
            <a:ext cx="30289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 we need to protect fuel system</a:t>
            </a:r>
          </a:p>
          <a:p>
            <a:r>
              <a:rPr lang="en-IN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Fleetguard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Filtration product introduction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Diesel Pro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StrataPore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TM </a:t>
            </a:r>
            <a:r>
              <a:rPr lang="en-IN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Media</a:t>
            </a:r>
            <a:endParaRPr lang="en-US" b="1" baseline="30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Pro®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Industrial Pro®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NanoNet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 Media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Customer Trials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01210" y="2440173"/>
            <a:ext cx="8715153" cy="8905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Why Use the FS53014 &amp; FS53015</a:t>
            </a:r>
            <a:br>
              <a:rPr lang="en-US" b="1" dirty="0" smtClean="0"/>
            </a:br>
            <a:r>
              <a:rPr lang="en-US" b="1" dirty="0" smtClean="0"/>
              <a:t>Featuring </a:t>
            </a:r>
            <a:r>
              <a:rPr lang="en-US" b="1" dirty="0" err="1" smtClean="0"/>
              <a:t>Nano</a:t>
            </a:r>
            <a:r>
              <a:rPr lang="en-US" b="1" dirty="0" err="1" smtClean="0">
                <a:solidFill>
                  <a:srgbClr val="FF0000"/>
                </a:solidFill>
              </a:rPr>
              <a:t>Net</a:t>
            </a:r>
            <a:r>
              <a:rPr lang="en-US" baseline="40000" dirty="0"/>
              <a:t> ®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Media?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6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362200" y="179389"/>
            <a:ext cx="8305800" cy="890587"/>
          </a:xfrm>
        </p:spPr>
        <p:txBody>
          <a:bodyPr/>
          <a:lstStyle/>
          <a:p>
            <a:r>
              <a:rPr lang="en-US" sz="2400" dirty="0"/>
              <a:t>Fuel Filtration </a:t>
            </a:r>
            <a:r>
              <a:rPr lang="en-US" sz="2400" dirty="0" err="1"/>
              <a:t>NanoNet</a:t>
            </a:r>
            <a:r>
              <a:rPr lang="en-US" sz="2400" baseline="40000" dirty="0"/>
              <a:t> ®</a:t>
            </a:r>
            <a:r>
              <a:rPr lang="en-US" sz="2400" dirty="0"/>
              <a:t> Media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/>
              <a:t>(Global Emissions Regulations Drive Change)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33063" y="829191"/>
            <a:ext cx="5849063" cy="4944779"/>
            <a:chOff x="2907535" y="1140590"/>
            <a:chExt cx="2898856" cy="3665209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3294973" y="2220419"/>
              <a:ext cx="2077103" cy="169444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3503458" y="2443739"/>
              <a:ext cx="1684870" cy="136402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b="1" dirty="0"/>
            </a:p>
            <a:p>
              <a:pPr algn="ctr"/>
              <a:r>
                <a:rPr lang="en-US" sz="1600" b="1" dirty="0" err="1"/>
                <a:t>NanoNet</a:t>
              </a:r>
              <a:r>
                <a:rPr lang="en-US" sz="1600" baseline="40000" dirty="0"/>
                <a:t> ®</a:t>
              </a:r>
              <a:r>
                <a:rPr lang="en-US" sz="1600" b="1" dirty="0"/>
                <a:t> </a:t>
              </a:r>
            </a:p>
            <a:p>
              <a:pPr algn="ctr"/>
              <a:r>
                <a:rPr lang="en-US" sz="1600" b="1" dirty="0"/>
                <a:t>Media filter</a:t>
              </a:r>
            </a:p>
            <a:p>
              <a:pPr algn="ctr"/>
              <a:r>
                <a:rPr lang="en-US" sz="1600" b="1" dirty="0"/>
                <a:t>Why is it Needed?</a:t>
              </a:r>
            </a:p>
            <a:p>
              <a:pPr algn="ctr"/>
              <a:endParaRPr lang="en-US" sz="1600" b="1" dirty="0"/>
            </a:p>
            <a:p>
              <a:pPr algn="ctr"/>
              <a:endParaRPr lang="en-US" sz="1600" b="1" dirty="0"/>
            </a:p>
            <a:p>
              <a:pPr algn="ctr"/>
              <a:endParaRPr lang="en-US" sz="1600" b="1" dirty="0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907535" y="4372347"/>
              <a:ext cx="2898856" cy="43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HPCR fuel system and its functional performance is dependent on cleaner fuel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 rot="17984693">
              <a:off x="2329725" y="3002828"/>
              <a:ext cx="2231889" cy="198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 rot="2966409">
              <a:off x="3653250" y="2575866"/>
              <a:ext cx="3218911" cy="41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Removal and management of harmful particles is key to Fuel Injection Equipment life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 rot="18586611">
              <a:off x="1825161" y="2479629"/>
              <a:ext cx="3089929" cy="41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Increasing number of OEM’s moving to HPCR fuel system to meet or exceed the emission requirements.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4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6" y="296864"/>
            <a:ext cx="7957457" cy="890587"/>
          </a:xfrm>
        </p:spPr>
        <p:txBody>
          <a:bodyPr/>
          <a:lstStyle/>
          <a:p>
            <a:r>
              <a:rPr lang="en-US" sz="2400" dirty="0"/>
              <a:t>Microscopic Particles Damage Fuel Systems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3186"/>
          <a:stretch>
            <a:fillRect/>
          </a:stretch>
        </p:blipFill>
        <p:spPr bwMode="auto">
          <a:xfrm>
            <a:off x="5260887" y="1095157"/>
            <a:ext cx="5183840" cy="38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5125" y="4923061"/>
            <a:ext cx="4021139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051" dirty="0">
                <a:solidFill>
                  <a:schemeClr val="bg1">
                    <a:lumMod val="50000"/>
                  </a:schemeClr>
                </a:solidFill>
              </a:rPr>
              <a:t>Source Cummins Brochure 4091849</a:t>
            </a:r>
          </a:p>
        </p:txBody>
      </p:sp>
      <p:sp>
        <p:nvSpPr>
          <p:cNvPr id="7" name="Line Callout 2 6"/>
          <p:cNvSpPr/>
          <p:nvPr/>
        </p:nvSpPr>
        <p:spPr bwMode="auto">
          <a:xfrm>
            <a:off x="2704215" y="1932167"/>
            <a:ext cx="1904892" cy="757871"/>
          </a:xfrm>
          <a:prstGeom prst="borderCallout2">
            <a:avLst>
              <a:gd name="adj1" fmla="val 112009"/>
              <a:gd name="adj2" fmla="val 88116"/>
              <a:gd name="adj3" fmla="val 141222"/>
              <a:gd name="adj4" fmla="val 88067"/>
              <a:gd name="adj5" fmla="val 176637"/>
              <a:gd name="adj6" fmla="val 322915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1" compatLnSpc="1">
            <a:prstTxWarp prst="textNoShape">
              <a:avLst/>
            </a:prstTxWarp>
            <a:normAutofit fontScale="77500" lnSpcReduction="20000"/>
          </a:bodyPr>
          <a:lstStyle/>
          <a:p>
            <a:pPr algn="l" defTabSz="914377"/>
            <a:r>
              <a:rPr lang="en-US" b="1" dirty="0">
                <a:solidFill>
                  <a:schemeClr val="bg1"/>
                </a:solidFill>
              </a:rPr>
              <a:t>2 µm-wide channels allow fuel valve seats to leak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5189" y="5156447"/>
            <a:ext cx="5183255" cy="15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Callout 2 8"/>
          <p:cNvSpPr/>
          <p:nvPr/>
        </p:nvSpPr>
        <p:spPr bwMode="auto">
          <a:xfrm>
            <a:off x="2234610" y="3689498"/>
            <a:ext cx="2413591" cy="893129"/>
          </a:xfrm>
          <a:prstGeom prst="borderCallout2">
            <a:avLst>
              <a:gd name="adj1" fmla="val 105999"/>
              <a:gd name="adj2" fmla="val 80363"/>
              <a:gd name="adj3" fmla="val 122069"/>
              <a:gd name="adj4" fmla="val 80313"/>
              <a:gd name="adj5" fmla="val 188545"/>
              <a:gd name="adj6" fmla="val 57645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1" compatLnSpc="1">
            <a:prstTxWarp prst="textNoShape">
              <a:avLst/>
            </a:prstTxWarp>
            <a:normAutofit/>
          </a:bodyPr>
          <a:lstStyle/>
          <a:p>
            <a:pPr algn="l" defTabSz="914377"/>
            <a:r>
              <a:rPr lang="en-US" sz="1400" b="1" dirty="0">
                <a:solidFill>
                  <a:schemeClr val="bg1"/>
                </a:solidFill>
              </a:rPr>
              <a:t>The cause: 4 µm particles </a:t>
            </a:r>
            <a:r>
              <a:rPr lang="en-US" sz="1400" b="1" dirty="0">
                <a:solidFill>
                  <a:srgbClr val="FFFF00"/>
                </a:solidFill>
              </a:rPr>
              <a:t>Slightly larger than a </a:t>
            </a:r>
            <a:r>
              <a:rPr lang="en-US" sz="1600" b="1" i="1" dirty="0">
                <a:solidFill>
                  <a:srgbClr val="FFFF00"/>
                </a:solidFill>
              </a:rPr>
              <a:t>bacteria cell!</a:t>
            </a:r>
            <a:endParaRPr lang="en-US" sz="1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Industrial Pro with </a:t>
            </a:r>
            <a:r>
              <a:rPr lang="en-US" sz="2400" dirty="0" err="1"/>
              <a:t>NanoNet</a:t>
            </a:r>
            <a:r>
              <a:rPr lang="en-US" sz="2400" baseline="40000" dirty="0"/>
              <a:t> ®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Proven Protection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79523" y="1241476"/>
            <a:ext cx="6137178" cy="235777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NanoNet™ fuel filters with improved filtration efficiency and increased protection of fuel system components </a:t>
            </a:r>
          </a:p>
          <a:p>
            <a:r>
              <a:rPr lang="en-US" dirty="0"/>
              <a:t>Improved water separation &amp; holding capacity</a:t>
            </a:r>
          </a:p>
          <a:p>
            <a:r>
              <a:rPr lang="en-US" dirty="0"/>
              <a:t>Extended service intervals </a:t>
            </a:r>
          </a:p>
          <a:p>
            <a:r>
              <a:rPr lang="en-US" dirty="0" smtClean="0"/>
              <a:t>Improved </a:t>
            </a:r>
            <a:r>
              <a:rPr lang="en-US" dirty="0"/>
              <a:t>reliability due to a reduction in the number of parts and number of sealing surfaces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3973" y="4036002"/>
            <a:ext cx="2495550" cy="271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6568" y="3715379"/>
            <a:ext cx="191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Cellulose Media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1" y="1610808"/>
            <a:ext cx="2533650" cy="2505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1" y="1241476"/>
            <a:ext cx="191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NanoNet</a:t>
            </a:r>
            <a:r>
              <a:rPr lang="en-US" b="1" dirty="0" smtClean="0">
                <a:solidFill>
                  <a:srgbClr val="FF0000"/>
                </a:solidFill>
              </a:rPr>
              <a:t> Media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628491" y="73026"/>
            <a:ext cx="7954963" cy="890588"/>
          </a:xfrm>
        </p:spPr>
        <p:txBody>
          <a:bodyPr/>
          <a:lstStyle/>
          <a:p>
            <a:r>
              <a:rPr lang="en-US" sz="2400" dirty="0"/>
              <a:t>Appendix - 2 </a:t>
            </a:r>
            <a:br>
              <a:rPr lang="en-US" sz="2400" dirty="0"/>
            </a:br>
            <a:r>
              <a:rPr lang="en-US" sz="2400" dirty="0"/>
              <a:t>Defining Fuel Filter Performance - A New Metric</a:t>
            </a:r>
            <a:endParaRPr lang="en-US" sz="2800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719955" y="1268477"/>
            <a:ext cx="5008563" cy="4876800"/>
          </a:xfrm>
        </p:spPr>
        <p:txBody>
          <a:bodyPr/>
          <a:lstStyle/>
          <a:p>
            <a:r>
              <a:rPr lang="en-US" b="1" dirty="0"/>
              <a:t>The beta </a:t>
            </a:r>
            <a:r>
              <a:rPr lang="en-US" dirty="0"/>
              <a:t>ratio reports particle removal capabilities of a filter using upstream and downstream particle count data from a multi-pass test</a:t>
            </a:r>
          </a:p>
          <a:p>
            <a:r>
              <a:rPr lang="en-US" dirty="0"/>
              <a:t>The beta ratio is calculated as follow:</a:t>
            </a:r>
          </a:p>
          <a:p>
            <a:pPr lvl="1"/>
            <a:r>
              <a:rPr lang="en-US" dirty="0"/>
              <a:t>Multi-pass Efficiency can be calculated as follows:</a:t>
            </a:r>
          </a:p>
          <a:p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505202" y="4724400"/>
          <a:ext cx="2067767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761669" imgH="469696" progId="Equation.3">
                  <p:embed/>
                </p:oleObj>
              </mc:Choice>
              <mc:Fallback>
                <p:oleObj name="Equation" r:id="rId3" imgW="761669" imgH="469696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2" y="4724400"/>
                        <a:ext cx="2067767" cy="603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819400" y="3505201"/>
          <a:ext cx="363104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2349500" imgH="419100" progId="Equation.3">
                  <p:embed/>
                </p:oleObj>
              </mc:Choice>
              <mc:Fallback>
                <p:oleObj name="Equation" r:id="rId5" imgW="2349500" imgH="4191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5201"/>
                        <a:ext cx="363104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2" y="1905002"/>
            <a:ext cx="2466975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5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96864"/>
            <a:ext cx="8458200" cy="890587"/>
          </a:xfrm>
        </p:spPr>
        <p:txBody>
          <a:bodyPr/>
          <a:lstStyle/>
          <a:p>
            <a:r>
              <a:rPr lang="en-US" sz="2400" dirty="0"/>
              <a:t>Appendix -2</a:t>
            </a:r>
            <a:br>
              <a:rPr lang="en-US" sz="2400" dirty="0"/>
            </a:br>
            <a:r>
              <a:rPr lang="en-US" sz="2400" dirty="0"/>
              <a:t>Why use Beta Ratio to Measure Performance?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319" y="1347405"/>
            <a:ext cx="8081963" cy="4465639"/>
          </a:xfrm>
        </p:spPr>
        <p:txBody>
          <a:bodyPr/>
          <a:lstStyle/>
          <a:p>
            <a:r>
              <a:rPr lang="en-US" dirty="0"/>
              <a:t>When using standard efficiency ratings, the true value of incremental improvement is not fully comprehended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40"/>
          <p:cNvGrpSpPr/>
          <p:nvPr/>
        </p:nvGrpSpPr>
        <p:grpSpPr>
          <a:xfrm>
            <a:off x="3733800" y="4763493"/>
            <a:ext cx="4181136" cy="1713507"/>
            <a:chOff x="771864" y="4267200"/>
            <a:chExt cx="2591542" cy="2362200"/>
          </a:xfrm>
        </p:grpSpPr>
        <p:sp>
          <p:nvSpPr>
            <p:cNvPr id="8" name="Rectangle 7"/>
            <p:cNvSpPr/>
            <p:nvPr/>
          </p:nvSpPr>
          <p:spPr bwMode="auto">
            <a:xfrm>
              <a:off x="827442" y="4320990"/>
              <a:ext cx="1415526" cy="381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231769" indent="-231769" algn="ctr" defTabSz="914377"/>
              <a:r>
                <a:rPr lang="en-US" b="1" i="1" dirty="0">
                  <a:solidFill>
                    <a:schemeClr val="bg1"/>
                  </a:solidFill>
                </a:rPr>
                <a:t>The Point …</a:t>
              </a:r>
            </a:p>
          </p:txBody>
        </p:sp>
        <p:grpSp>
          <p:nvGrpSpPr>
            <p:cNvPr id="5" name="Group 38"/>
            <p:cNvGrpSpPr/>
            <p:nvPr/>
          </p:nvGrpSpPr>
          <p:grpSpPr>
            <a:xfrm>
              <a:off x="771864" y="4267200"/>
              <a:ext cx="2591542" cy="2362200"/>
              <a:chOff x="771864" y="4267200"/>
              <a:chExt cx="2591542" cy="23622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71864" y="4267200"/>
                <a:ext cx="2590800" cy="23622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none" lIns="91440" tIns="91440" rIns="9144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31769" indent="-231769" algn="ctr" defTabSz="914377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1037" y="4744487"/>
                <a:ext cx="2552369" cy="171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67" dirty="0"/>
                  <a:t>The </a:t>
                </a:r>
                <a:r>
                  <a:rPr lang="en-US" sz="1867" dirty="0" err="1" smtClean="0"/>
                  <a:t>NanoNet</a:t>
                </a:r>
                <a:r>
                  <a:rPr lang="en-US" sz="1867" dirty="0" smtClean="0"/>
                  <a:t>® </a:t>
                </a:r>
                <a:r>
                  <a:rPr lang="en-US" sz="1867" dirty="0"/>
                  <a:t>~</a:t>
                </a:r>
                <a:r>
                  <a:rPr lang="en-US" sz="1867" b="1" i="1" dirty="0">
                    <a:solidFill>
                      <a:srgbClr val="FF0000"/>
                    </a:solidFill>
                  </a:rPr>
                  <a:t>13x</a:t>
                </a:r>
                <a:r>
                  <a:rPr lang="en-US" sz="1867" dirty="0"/>
                  <a:t> reduction in hard particle penetration </a:t>
                </a:r>
                <a:r>
                  <a:rPr lang="en-US" sz="1867" b="1" i="1" dirty="0">
                    <a:solidFill>
                      <a:srgbClr val="FF0000"/>
                    </a:solidFill>
                  </a:rPr>
                  <a:t>fully</a:t>
                </a:r>
                <a:r>
                  <a:rPr lang="en-US" sz="1867" dirty="0"/>
                  <a:t> </a:t>
                </a:r>
                <a:r>
                  <a:rPr lang="en-US" sz="1867" b="1" i="1" dirty="0">
                    <a:solidFill>
                      <a:srgbClr val="FF0000"/>
                    </a:solidFill>
                  </a:rPr>
                  <a:t>protects</a:t>
                </a:r>
                <a:r>
                  <a:rPr lang="en-US" sz="1867" dirty="0"/>
                  <a:t> the injector against progressive damage</a:t>
                </a:r>
              </a:p>
            </p:txBody>
          </p:sp>
        </p:grpSp>
      </p:grp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/>
          <a:srcRect r="29274"/>
          <a:stretch>
            <a:fillRect/>
          </a:stretch>
        </p:blipFill>
        <p:spPr bwMode="auto">
          <a:xfrm>
            <a:off x="2667189" y="2133601"/>
            <a:ext cx="5358631" cy="2469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Line Callout 2 11"/>
          <p:cNvSpPr/>
          <p:nvPr/>
        </p:nvSpPr>
        <p:spPr bwMode="auto">
          <a:xfrm>
            <a:off x="8839199" y="2209800"/>
            <a:ext cx="1793083" cy="914400"/>
          </a:xfrm>
          <a:prstGeom prst="borderCallout2">
            <a:avLst>
              <a:gd name="adj1" fmla="val 44123"/>
              <a:gd name="adj2" fmla="val -6448"/>
              <a:gd name="adj3" fmla="val 44123"/>
              <a:gd name="adj4" fmla="val -30807"/>
              <a:gd name="adj5" fmla="val 118470"/>
              <a:gd name="adj6" fmla="val -67405"/>
            </a:avLst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69" indent="-231769" algn="l" defTabSz="914377"/>
            <a:r>
              <a:rPr lang="en-US" sz="1600" dirty="0"/>
              <a:t>Current Media Performance</a:t>
            </a:r>
          </a:p>
        </p:txBody>
      </p:sp>
      <p:sp>
        <p:nvSpPr>
          <p:cNvPr id="13" name="Line Callout 2 12"/>
          <p:cNvSpPr/>
          <p:nvPr/>
        </p:nvSpPr>
        <p:spPr bwMode="auto">
          <a:xfrm>
            <a:off x="8915400" y="3429000"/>
            <a:ext cx="1905000" cy="914400"/>
          </a:xfrm>
          <a:prstGeom prst="borderCallout2">
            <a:avLst>
              <a:gd name="adj1" fmla="val 44123"/>
              <a:gd name="adj2" fmla="val -6448"/>
              <a:gd name="adj3" fmla="val 44123"/>
              <a:gd name="adj4" fmla="val -30807"/>
              <a:gd name="adj5" fmla="val 81157"/>
              <a:gd name="adj6" fmla="val -63141"/>
            </a:avLst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31769" indent="-231769" algn="l" defTabSz="914377"/>
            <a:r>
              <a:rPr lang="en-US" sz="1600" dirty="0" err="1"/>
              <a:t>NanoNet</a:t>
            </a:r>
            <a:r>
              <a:rPr lang="en-US" sz="1600" baseline="40000" dirty="0"/>
              <a:t> ®</a:t>
            </a:r>
            <a:r>
              <a:rPr lang="en-US" sz="1600" dirty="0"/>
              <a:t> Media Performance</a:t>
            </a:r>
          </a:p>
        </p:txBody>
      </p:sp>
    </p:spTree>
    <p:extLst>
      <p:ext uri="{BB962C8B-B14F-4D97-AF65-F5344CB8AC3E}">
        <p14:creationId xmlns:p14="http://schemas.microsoft.com/office/powerpoint/2010/main" val="29993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 we need to protect fuel system</a:t>
            </a:r>
          </a:p>
          <a:p>
            <a:r>
              <a:rPr lang="en-IN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Fleetguard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Filtration product introduction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Diesel Pro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StrataPore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TM </a:t>
            </a:r>
            <a:r>
              <a:rPr lang="en-IN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Media</a:t>
            </a:r>
            <a:endParaRPr lang="en-US" b="1" baseline="30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Pro®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Industrial Pro®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NanoNet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 Media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Customer Trials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Trial #2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Picture 11" descr="C:\Users\user\AppData\Local\Temp\WLMDSS.tmp\WLM6EEE.tmp\IMG201511220854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6" y="1870613"/>
            <a:ext cx="3966173" cy="394801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42186" y="5844667"/>
            <a:ext cx="3270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1" i="1" dirty="0">
                <a:solidFill>
                  <a:srgbClr val="FF0000"/>
                </a:solidFill>
              </a:rPr>
              <a:t>FLEETGUARD </a:t>
            </a:r>
            <a:r>
              <a:rPr lang="en-US" sz="1400" b="1" i="1" dirty="0" smtClean="0">
                <a:solidFill>
                  <a:srgbClr val="FF0000"/>
                </a:solidFill>
              </a:rPr>
              <a:t>FS19765 </a:t>
            </a:r>
            <a:r>
              <a:rPr lang="en-US" sz="1400" b="1" i="1" dirty="0">
                <a:solidFill>
                  <a:srgbClr val="FF0000"/>
                </a:solidFill>
              </a:rPr>
              <a:t>– </a:t>
            </a:r>
            <a:r>
              <a:rPr lang="en-US" sz="1400" b="1" i="1" dirty="0" smtClean="0">
                <a:solidFill>
                  <a:srgbClr val="FF0000"/>
                </a:solidFill>
              </a:rPr>
              <a:t>25 </a:t>
            </a:r>
            <a:r>
              <a:rPr lang="en-US" sz="1400" b="1" i="1" dirty="0">
                <a:solidFill>
                  <a:srgbClr val="FF0000"/>
                </a:solidFill>
              </a:rPr>
              <a:t>Micron </a:t>
            </a:r>
          </a:p>
        </p:txBody>
      </p:sp>
      <p:pic>
        <p:nvPicPr>
          <p:cNvPr id="15" name="Picture 14" descr="C:\Users\user\AppData\Local\Temp\WLMDSS.tmp\WLM6EEE.tmp\IMG201511220856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96" y="1870613"/>
            <a:ext cx="4105911" cy="3948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2186" y="1501281"/>
            <a:ext cx="681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</a:rPr>
              <a:t>TRIAL – FH234 WITH FS19765 ELEMENT (</a:t>
            </a:r>
            <a:r>
              <a:rPr lang="en-US" b="1" dirty="0" smtClean="0">
                <a:latin typeface="Calibri" panose="020F0502020204030204" pitchFamily="34" charset="0"/>
              </a:rPr>
              <a:t>300 </a:t>
            </a:r>
            <a:r>
              <a:rPr lang="en-US" b="1" dirty="0">
                <a:latin typeface="Calibri" panose="020F0502020204030204" pitchFamily="34" charset="0"/>
              </a:rPr>
              <a:t>Running </a:t>
            </a:r>
            <a:r>
              <a:rPr lang="en-US" b="1" dirty="0" smtClean="0">
                <a:latin typeface="Calibri" panose="020F0502020204030204" pitchFamily="34" charset="0"/>
              </a:rPr>
              <a:t>Hours)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Trial #2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186" y="1501281"/>
            <a:ext cx="681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</a:rPr>
              <a:t>TRIAL-GTB68 WITH 30 MICRON ELEMENT (250 Running Hour)</a:t>
            </a:r>
          </a:p>
        </p:txBody>
      </p:sp>
      <p:pic>
        <p:nvPicPr>
          <p:cNvPr id="7" name="Picture 6" descr="C:\Users\user\Desktop\IMG201509291542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6" y="1901190"/>
            <a:ext cx="3930141" cy="46020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96091" y="6533783"/>
            <a:ext cx="281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GTB68 30- 30 MICRON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pic>
        <p:nvPicPr>
          <p:cNvPr id="9" name="Picture 8" descr="C:\Users\user\AppData\Local\Microsoft\Windows Live Mail\WLMDSS.tmp\WLMBA66.tmp\IMG201509291541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27" y="1918000"/>
            <a:ext cx="4003293" cy="4585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6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Trial #1</a:t>
            </a:r>
            <a:br>
              <a:rPr lang="en-US" dirty="0" smtClean="0"/>
            </a:br>
            <a:r>
              <a:rPr lang="en-US" dirty="0" smtClean="0"/>
              <a:t>Komatsu PC5500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83" y="1690688"/>
            <a:ext cx="4949233" cy="4523681"/>
          </a:xfrm>
          <a:prstGeom prst="rect">
            <a:avLst/>
          </a:prstGeom>
        </p:spPr>
      </p:pic>
      <p:pic>
        <p:nvPicPr>
          <p:cNvPr id="5" name="Content Placeholder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16" y="1690687"/>
            <a:ext cx="5353811" cy="45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to protect fuel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1870043E-3C66-4722-9822-8C5E0A6342E6}"/>
              </a:ext>
            </a:extLst>
          </p:cNvPr>
          <p:cNvSpPr/>
          <p:nvPr/>
        </p:nvSpPr>
        <p:spPr>
          <a:xfrm>
            <a:off x="978458" y="1782618"/>
            <a:ext cx="1012825" cy="10128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8E72F21-43AA-45E3-A6A6-2415A829B1E6}"/>
              </a:ext>
            </a:extLst>
          </p:cNvPr>
          <p:cNvSpPr txBox="1"/>
          <p:nvPr/>
        </p:nvSpPr>
        <p:spPr>
          <a:xfrm>
            <a:off x="2072778" y="1687862"/>
            <a:ext cx="259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I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Fuel Quality</a:t>
            </a:r>
            <a:endParaRPr lang="en-IN" sz="2000" b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458F067-75DB-4D10-9D0A-8E3554B109B9}"/>
              </a:ext>
            </a:extLst>
          </p:cNvPr>
          <p:cNvSpPr/>
          <p:nvPr/>
        </p:nvSpPr>
        <p:spPr>
          <a:xfrm>
            <a:off x="2114982" y="1993392"/>
            <a:ext cx="28556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No guarantee of fuel quality received. Fuel contamination increases from Bulk Tank to machine. </a:t>
            </a:r>
            <a:r>
              <a:rPr lang="en-US" sz="1200" b="1" dirty="0" smtClean="0">
                <a:solidFill>
                  <a:srgbClr val="FF0000"/>
                </a:solidFill>
                <a:latin typeface="Calibri"/>
                <a:cs typeface="+mn-cs"/>
              </a:rPr>
              <a:t>Bio Diesel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introduction in Indonesia as alternative for industry use.</a:t>
            </a:r>
            <a:endParaRPr lang="en-IN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118" name="Group 181">
            <a:extLst>
              <a:ext uri="{FF2B5EF4-FFF2-40B4-BE49-F238E27FC236}">
                <a16:creationId xmlns:a16="http://schemas.microsoft.com/office/drawing/2014/main" xmlns="" id="{4188C611-6B50-4B4C-8E30-AC2B65DB34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0558" y="3622437"/>
            <a:ext cx="287338" cy="269875"/>
            <a:chOff x="3511" y="2810"/>
            <a:chExt cx="181" cy="170"/>
          </a:xfrm>
          <a:solidFill>
            <a:schemeClr val="accent2"/>
          </a:solidFill>
        </p:grpSpPr>
        <p:sp>
          <p:nvSpPr>
            <p:cNvPr id="119" name="Freeform 183">
              <a:extLst>
                <a:ext uri="{FF2B5EF4-FFF2-40B4-BE49-F238E27FC236}">
                  <a16:creationId xmlns:a16="http://schemas.microsoft.com/office/drawing/2014/main" xmlns="" id="{626AA8C2-EF12-477E-A8E1-20AAF82DF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848"/>
              <a:ext cx="84" cy="11"/>
            </a:xfrm>
            <a:custGeom>
              <a:avLst/>
              <a:gdLst>
                <a:gd name="T0" fmla="*/ 101 w 1601"/>
                <a:gd name="T1" fmla="*/ 0 h 202"/>
                <a:gd name="T2" fmla="*/ 1500 w 1601"/>
                <a:gd name="T3" fmla="*/ 0 h 202"/>
                <a:gd name="T4" fmla="*/ 1523 w 1601"/>
                <a:gd name="T5" fmla="*/ 3 h 202"/>
                <a:gd name="T6" fmla="*/ 1545 w 1601"/>
                <a:gd name="T7" fmla="*/ 10 h 202"/>
                <a:gd name="T8" fmla="*/ 1563 w 1601"/>
                <a:gd name="T9" fmla="*/ 22 h 202"/>
                <a:gd name="T10" fmla="*/ 1579 w 1601"/>
                <a:gd name="T11" fmla="*/ 38 h 202"/>
                <a:gd name="T12" fmla="*/ 1590 w 1601"/>
                <a:gd name="T13" fmla="*/ 57 h 202"/>
                <a:gd name="T14" fmla="*/ 1599 w 1601"/>
                <a:gd name="T15" fmla="*/ 78 h 202"/>
                <a:gd name="T16" fmla="*/ 1601 w 1601"/>
                <a:gd name="T17" fmla="*/ 101 h 202"/>
                <a:gd name="T18" fmla="*/ 1599 w 1601"/>
                <a:gd name="T19" fmla="*/ 124 h 202"/>
                <a:gd name="T20" fmla="*/ 1590 w 1601"/>
                <a:gd name="T21" fmla="*/ 145 h 202"/>
                <a:gd name="T22" fmla="*/ 1579 w 1601"/>
                <a:gd name="T23" fmla="*/ 164 h 202"/>
                <a:gd name="T24" fmla="*/ 1563 w 1601"/>
                <a:gd name="T25" fmla="*/ 180 h 202"/>
                <a:gd name="T26" fmla="*/ 1545 w 1601"/>
                <a:gd name="T27" fmla="*/ 191 h 202"/>
                <a:gd name="T28" fmla="*/ 1523 w 1601"/>
                <a:gd name="T29" fmla="*/ 198 h 202"/>
                <a:gd name="T30" fmla="*/ 1500 w 1601"/>
                <a:gd name="T31" fmla="*/ 202 h 202"/>
                <a:gd name="T32" fmla="*/ 101 w 1601"/>
                <a:gd name="T33" fmla="*/ 202 h 202"/>
                <a:gd name="T34" fmla="*/ 78 w 1601"/>
                <a:gd name="T35" fmla="*/ 198 h 202"/>
                <a:gd name="T36" fmla="*/ 57 w 1601"/>
                <a:gd name="T37" fmla="*/ 191 h 202"/>
                <a:gd name="T38" fmla="*/ 38 w 1601"/>
                <a:gd name="T39" fmla="*/ 180 h 202"/>
                <a:gd name="T40" fmla="*/ 23 w 1601"/>
                <a:gd name="T41" fmla="*/ 164 h 202"/>
                <a:gd name="T42" fmla="*/ 11 w 1601"/>
                <a:gd name="T43" fmla="*/ 145 h 202"/>
                <a:gd name="T44" fmla="*/ 3 w 1601"/>
                <a:gd name="T45" fmla="*/ 124 h 202"/>
                <a:gd name="T46" fmla="*/ 0 w 1601"/>
                <a:gd name="T47" fmla="*/ 101 h 202"/>
                <a:gd name="T48" fmla="*/ 3 w 1601"/>
                <a:gd name="T49" fmla="*/ 78 h 202"/>
                <a:gd name="T50" fmla="*/ 11 w 1601"/>
                <a:gd name="T51" fmla="*/ 57 h 202"/>
                <a:gd name="T52" fmla="*/ 23 w 1601"/>
                <a:gd name="T53" fmla="*/ 38 h 202"/>
                <a:gd name="T54" fmla="*/ 38 w 1601"/>
                <a:gd name="T55" fmla="*/ 22 h 202"/>
                <a:gd name="T56" fmla="*/ 57 w 1601"/>
                <a:gd name="T57" fmla="*/ 10 h 202"/>
                <a:gd name="T58" fmla="*/ 78 w 1601"/>
                <a:gd name="T59" fmla="*/ 3 h 202"/>
                <a:gd name="T60" fmla="*/ 101 w 1601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1" h="202">
                  <a:moveTo>
                    <a:pt x="101" y="0"/>
                  </a:moveTo>
                  <a:lnTo>
                    <a:pt x="1500" y="0"/>
                  </a:lnTo>
                  <a:lnTo>
                    <a:pt x="1523" y="3"/>
                  </a:lnTo>
                  <a:lnTo>
                    <a:pt x="1545" y="10"/>
                  </a:lnTo>
                  <a:lnTo>
                    <a:pt x="1563" y="22"/>
                  </a:lnTo>
                  <a:lnTo>
                    <a:pt x="1579" y="38"/>
                  </a:lnTo>
                  <a:lnTo>
                    <a:pt x="1590" y="57"/>
                  </a:lnTo>
                  <a:lnTo>
                    <a:pt x="1599" y="78"/>
                  </a:lnTo>
                  <a:lnTo>
                    <a:pt x="1601" y="101"/>
                  </a:lnTo>
                  <a:lnTo>
                    <a:pt x="1599" y="124"/>
                  </a:lnTo>
                  <a:lnTo>
                    <a:pt x="1590" y="145"/>
                  </a:lnTo>
                  <a:lnTo>
                    <a:pt x="1579" y="164"/>
                  </a:lnTo>
                  <a:lnTo>
                    <a:pt x="1563" y="180"/>
                  </a:lnTo>
                  <a:lnTo>
                    <a:pt x="1545" y="191"/>
                  </a:lnTo>
                  <a:lnTo>
                    <a:pt x="1523" y="198"/>
                  </a:lnTo>
                  <a:lnTo>
                    <a:pt x="1500" y="202"/>
                  </a:lnTo>
                  <a:lnTo>
                    <a:pt x="101" y="202"/>
                  </a:lnTo>
                  <a:lnTo>
                    <a:pt x="78" y="198"/>
                  </a:lnTo>
                  <a:lnTo>
                    <a:pt x="57" y="191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5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0" name="Freeform 184">
              <a:extLst>
                <a:ext uri="{FF2B5EF4-FFF2-40B4-BE49-F238E27FC236}">
                  <a16:creationId xmlns:a16="http://schemas.microsoft.com/office/drawing/2014/main" xmlns="" id="{222C873F-6499-4E30-B82D-D50641043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867"/>
              <a:ext cx="84" cy="10"/>
            </a:xfrm>
            <a:custGeom>
              <a:avLst/>
              <a:gdLst>
                <a:gd name="T0" fmla="*/ 101 w 1601"/>
                <a:gd name="T1" fmla="*/ 0 h 201"/>
                <a:gd name="T2" fmla="*/ 1500 w 1601"/>
                <a:gd name="T3" fmla="*/ 0 h 201"/>
                <a:gd name="T4" fmla="*/ 1523 w 1601"/>
                <a:gd name="T5" fmla="*/ 3 h 201"/>
                <a:gd name="T6" fmla="*/ 1545 w 1601"/>
                <a:gd name="T7" fmla="*/ 10 h 201"/>
                <a:gd name="T8" fmla="*/ 1563 w 1601"/>
                <a:gd name="T9" fmla="*/ 22 h 201"/>
                <a:gd name="T10" fmla="*/ 1579 w 1601"/>
                <a:gd name="T11" fmla="*/ 37 h 201"/>
                <a:gd name="T12" fmla="*/ 1590 w 1601"/>
                <a:gd name="T13" fmla="*/ 56 h 201"/>
                <a:gd name="T14" fmla="*/ 1599 w 1601"/>
                <a:gd name="T15" fmla="*/ 77 h 201"/>
                <a:gd name="T16" fmla="*/ 1601 w 1601"/>
                <a:gd name="T17" fmla="*/ 100 h 201"/>
                <a:gd name="T18" fmla="*/ 1599 w 1601"/>
                <a:gd name="T19" fmla="*/ 123 h 201"/>
                <a:gd name="T20" fmla="*/ 1590 w 1601"/>
                <a:gd name="T21" fmla="*/ 144 h 201"/>
                <a:gd name="T22" fmla="*/ 1579 w 1601"/>
                <a:gd name="T23" fmla="*/ 163 h 201"/>
                <a:gd name="T24" fmla="*/ 1563 w 1601"/>
                <a:gd name="T25" fmla="*/ 179 h 201"/>
                <a:gd name="T26" fmla="*/ 1545 w 1601"/>
                <a:gd name="T27" fmla="*/ 191 h 201"/>
                <a:gd name="T28" fmla="*/ 1523 w 1601"/>
                <a:gd name="T29" fmla="*/ 198 h 201"/>
                <a:gd name="T30" fmla="*/ 1500 w 1601"/>
                <a:gd name="T31" fmla="*/ 201 h 201"/>
                <a:gd name="T32" fmla="*/ 101 w 1601"/>
                <a:gd name="T33" fmla="*/ 201 h 201"/>
                <a:gd name="T34" fmla="*/ 78 w 1601"/>
                <a:gd name="T35" fmla="*/ 198 h 201"/>
                <a:gd name="T36" fmla="*/ 57 w 1601"/>
                <a:gd name="T37" fmla="*/ 191 h 201"/>
                <a:gd name="T38" fmla="*/ 38 w 1601"/>
                <a:gd name="T39" fmla="*/ 179 h 201"/>
                <a:gd name="T40" fmla="*/ 23 w 1601"/>
                <a:gd name="T41" fmla="*/ 163 h 201"/>
                <a:gd name="T42" fmla="*/ 11 w 1601"/>
                <a:gd name="T43" fmla="*/ 144 h 201"/>
                <a:gd name="T44" fmla="*/ 3 w 1601"/>
                <a:gd name="T45" fmla="*/ 123 h 201"/>
                <a:gd name="T46" fmla="*/ 0 w 1601"/>
                <a:gd name="T47" fmla="*/ 100 h 201"/>
                <a:gd name="T48" fmla="*/ 3 w 1601"/>
                <a:gd name="T49" fmla="*/ 77 h 201"/>
                <a:gd name="T50" fmla="*/ 11 w 1601"/>
                <a:gd name="T51" fmla="*/ 56 h 201"/>
                <a:gd name="T52" fmla="*/ 23 w 1601"/>
                <a:gd name="T53" fmla="*/ 37 h 201"/>
                <a:gd name="T54" fmla="*/ 38 w 1601"/>
                <a:gd name="T55" fmla="*/ 22 h 201"/>
                <a:gd name="T56" fmla="*/ 57 w 1601"/>
                <a:gd name="T57" fmla="*/ 10 h 201"/>
                <a:gd name="T58" fmla="*/ 78 w 1601"/>
                <a:gd name="T59" fmla="*/ 3 h 201"/>
                <a:gd name="T60" fmla="*/ 101 w 1601"/>
                <a:gd name="T6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1" h="201">
                  <a:moveTo>
                    <a:pt x="101" y="0"/>
                  </a:moveTo>
                  <a:lnTo>
                    <a:pt x="1500" y="0"/>
                  </a:lnTo>
                  <a:lnTo>
                    <a:pt x="1523" y="3"/>
                  </a:lnTo>
                  <a:lnTo>
                    <a:pt x="1545" y="10"/>
                  </a:lnTo>
                  <a:lnTo>
                    <a:pt x="1563" y="22"/>
                  </a:lnTo>
                  <a:lnTo>
                    <a:pt x="1579" y="37"/>
                  </a:lnTo>
                  <a:lnTo>
                    <a:pt x="1590" y="56"/>
                  </a:lnTo>
                  <a:lnTo>
                    <a:pt x="1599" y="77"/>
                  </a:lnTo>
                  <a:lnTo>
                    <a:pt x="1601" y="100"/>
                  </a:lnTo>
                  <a:lnTo>
                    <a:pt x="1599" y="123"/>
                  </a:lnTo>
                  <a:lnTo>
                    <a:pt x="1590" y="144"/>
                  </a:lnTo>
                  <a:lnTo>
                    <a:pt x="1579" y="163"/>
                  </a:lnTo>
                  <a:lnTo>
                    <a:pt x="1563" y="179"/>
                  </a:lnTo>
                  <a:lnTo>
                    <a:pt x="1545" y="191"/>
                  </a:lnTo>
                  <a:lnTo>
                    <a:pt x="1523" y="198"/>
                  </a:lnTo>
                  <a:lnTo>
                    <a:pt x="1500" y="201"/>
                  </a:lnTo>
                  <a:lnTo>
                    <a:pt x="101" y="201"/>
                  </a:lnTo>
                  <a:lnTo>
                    <a:pt x="78" y="198"/>
                  </a:lnTo>
                  <a:lnTo>
                    <a:pt x="57" y="191"/>
                  </a:lnTo>
                  <a:lnTo>
                    <a:pt x="38" y="179"/>
                  </a:lnTo>
                  <a:lnTo>
                    <a:pt x="23" y="163"/>
                  </a:lnTo>
                  <a:lnTo>
                    <a:pt x="11" y="144"/>
                  </a:lnTo>
                  <a:lnTo>
                    <a:pt x="3" y="123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1" y="56"/>
                  </a:lnTo>
                  <a:lnTo>
                    <a:pt x="23" y="37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1" name="Freeform 185">
              <a:extLst>
                <a:ext uri="{FF2B5EF4-FFF2-40B4-BE49-F238E27FC236}">
                  <a16:creationId xmlns:a16="http://schemas.microsoft.com/office/drawing/2014/main" xmlns="" id="{1F4717F6-27A2-4ECF-81FD-E7823A5E1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939"/>
              <a:ext cx="49" cy="11"/>
            </a:xfrm>
            <a:custGeom>
              <a:avLst/>
              <a:gdLst>
                <a:gd name="T0" fmla="*/ 101 w 941"/>
                <a:gd name="T1" fmla="*/ 0 h 202"/>
                <a:gd name="T2" fmla="*/ 841 w 941"/>
                <a:gd name="T3" fmla="*/ 0 h 202"/>
                <a:gd name="T4" fmla="*/ 864 w 941"/>
                <a:gd name="T5" fmla="*/ 3 h 202"/>
                <a:gd name="T6" fmla="*/ 885 w 941"/>
                <a:gd name="T7" fmla="*/ 10 h 202"/>
                <a:gd name="T8" fmla="*/ 904 w 941"/>
                <a:gd name="T9" fmla="*/ 22 h 202"/>
                <a:gd name="T10" fmla="*/ 919 w 941"/>
                <a:gd name="T11" fmla="*/ 38 h 202"/>
                <a:gd name="T12" fmla="*/ 931 w 941"/>
                <a:gd name="T13" fmla="*/ 57 h 202"/>
                <a:gd name="T14" fmla="*/ 939 w 941"/>
                <a:gd name="T15" fmla="*/ 78 h 202"/>
                <a:gd name="T16" fmla="*/ 941 w 941"/>
                <a:gd name="T17" fmla="*/ 101 h 202"/>
                <a:gd name="T18" fmla="*/ 939 w 941"/>
                <a:gd name="T19" fmla="*/ 124 h 202"/>
                <a:gd name="T20" fmla="*/ 931 w 941"/>
                <a:gd name="T21" fmla="*/ 145 h 202"/>
                <a:gd name="T22" fmla="*/ 919 w 941"/>
                <a:gd name="T23" fmla="*/ 164 h 202"/>
                <a:gd name="T24" fmla="*/ 904 w 941"/>
                <a:gd name="T25" fmla="*/ 180 h 202"/>
                <a:gd name="T26" fmla="*/ 885 w 941"/>
                <a:gd name="T27" fmla="*/ 191 h 202"/>
                <a:gd name="T28" fmla="*/ 864 w 941"/>
                <a:gd name="T29" fmla="*/ 198 h 202"/>
                <a:gd name="T30" fmla="*/ 841 w 941"/>
                <a:gd name="T31" fmla="*/ 202 h 202"/>
                <a:gd name="T32" fmla="*/ 101 w 941"/>
                <a:gd name="T33" fmla="*/ 202 h 202"/>
                <a:gd name="T34" fmla="*/ 78 w 941"/>
                <a:gd name="T35" fmla="*/ 198 h 202"/>
                <a:gd name="T36" fmla="*/ 57 w 941"/>
                <a:gd name="T37" fmla="*/ 191 h 202"/>
                <a:gd name="T38" fmla="*/ 38 w 941"/>
                <a:gd name="T39" fmla="*/ 180 h 202"/>
                <a:gd name="T40" fmla="*/ 23 w 941"/>
                <a:gd name="T41" fmla="*/ 164 h 202"/>
                <a:gd name="T42" fmla="*/ 11 w 941"/>
                <a:gd name="T43" fmla="*/ 145 h 202"/>
                <a:gd name="T44" fmla="*/ 3 w 941"/>
                <a:gd name="T45" fmla="*/ 124 h 202"/>
                <a:gd name="T46" fmla="*/ 0 w 941"/>
                <a:gd name="T47" fmla="*/ 101 h 202"/>
                <a:gd name="T48" fmla="*/ 3 w 941"/>
                <a:gd name="T49" fmla="*/ 78 h 202"/>
                <a:gd name="T50" fmla="*/ 11 w 941"/>
                <a:gd name="T51" fmla="*/ 57 h 202"/>
                <a:gd name="T52" fmla="*/ 23 w 941"/>
                <a:gd name="T53" fmla="*/ 38 h 202"/>
                <a:gd name="T54" fmla="*/ 38 w 941"/>
                <a:gd name="T55" fmla="*/ 22 h 202"/>
                <a:gd name="T56" fmla="*/ 57 w 941"/>
                <a:gd name="T57" fmla="*/ 10 h 202"/>
                <a:gd name="T58" fmla="*/ 78 w 941"/>
                <a:gd name="T59" fmla="*/ 3 h 202"/>
                <a:gd name="T60" fmla="*/ 101 w 941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1" h="202">
                  <a:moveTo>
                    <a:pt x="101" y="0"/>
                  </a:moveTo>
                  <a:lnTo>
                    <a:pt x="841" y="0"/>
                  </a:lnTo>
                  <a:lnTo>
                    <a:pt x="864" y="3"/>
                  </a:lnTo>
                  <a:lnTo>
                    <a:pt x="885" y="10"/>
                  </a:lnTo>
                  <a:lnTo>
                    <a:pt x="904" y="22"/>
                  </a:lnTo>
                  <a:lnTo>
                    <a:pt x="919" y="38"/>
                  </a:lnTo>
                  <a:lnTo>
                    <a:pt x="931" y="57"/>
                  </a:lnTo>
                  <a:lnTo>
                    <a:pt x="939" y="78"/>
                  </a:lnTo>
                  <a:lnTo>
                    <a:pt x="941" y="101"/>
                  </a:lnTo>
                  <a:lnTo>
                    <a:pt x="939" y="124"/>
                  </a:lnTo>
                  <a:lnTo>
                    <a:pt x="931" y="145"/>
                  </a:lnTo>
                  <a:lnTo>
                    <a:pt x="919" y="164"/>
                  </a:lnTo>
                  <a:lnTo>
                    <a:pt x="904" y="180"/>
                  </a:lnTo>
                  <a:lnTo>
                    <a:pt x="885" y="191"/>
                  </a:lnTo>
                  <a:lnTo>
                    <a:pt x="864" y="198"/>
                  </a:lnTo>
                  <a:lnTo>
                    <a:pt x="841" y="202"/>
                  </a:lnTo>
                  <a:lnTo>
                    <a:pt x="101" y="202"/>
                  </a:lnTo>
                  <a:lnTo>
                    <a:pt x="78" y="198"/>
                  </a:lnTo>
                  <a:lnTo>
                    <a:pt x="57" y="191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5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2" name="Freeform 186">
              <a:extLst>
                <a:ext uri="{FF2B5EF4-FFF2-40B4-BE49-F238E27FC236}">
                  <a16:creationId xmlns:a16="http://schemas.microsoft.com/office/drawing/2014/main" xmlns="" id="{7DB887FF-7FE5-4920-832A-8283300A0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1" y="2810"/>
              <a:ext cx="181" cy="170"/>
            </a:xfrm>
            <a:custGeom>
              <a:avLst/>
              <a:gdLst>
                <a:gd name="T0" fmla="*/ 1931 w 3442"/>
                <a:gd name="T1" fmla="*/ 2299 h 3233"/>
                <a:gd name="T2" fmla="*/ 2937 w 3442"/>
                <a:gd name="T3" fmla="*/ 479 h 3233"/>
                <a:gd name="T4" fmla="*/ 2247 w 3442"/>
                <a:gd name="T5" fmla="*/ 3031 h 3233"/>
                <a:gd name="T6" fmla="*/ 2239 w 3442"/>
                <a:gd name="T7" fmla="*/ 2305 h 3233"/>
                <a:gd name="T8" fmla="*/ 1798 w 3442"/>
                <a:gd name="T9" fmla="*/ 2657 h 3233"/>
                <a:gd name="T10" fmla="*/ 1741 w 3442"/>
                <a:gd name="T11" fmla="*/ 2654 h 3233"/>
                <a:gd name="T12" fmla="*/ 1693 w 3442"/>
                <a:gd name="T13" fmla="*/ 2618 h 3233"/>
                <a:gd name="T14" fmla="*/ 1676 w 3442"/>
                <a:gd name="T15" fmla="*/ 2560 h 3233"/>
                <a:gd name="T16" fmla="*/ 571 w 3442"/>
                <a:gd name="T17" fmla="*/ 2315 h 3233"/>
                <a:gd name="T18" fmla="*/ 508 w 3442"/>
                <a:gd name="T19" fmla="*/ 2293 h 3233"/>
                <a:gd name="T20" fmla="*/ 473 w 3442"/>
                <a:gd name="T21" fmla="*/ 2237 h 3233"/>
                <a:gd name="T22" fmla="*/ 481 w 3442"/>
                <a:gd name="T23" fmla="*/ 2170 h 3233"/>
                <a:gd name="T24" fmla="*/ 527 w 3442"/>
                <a:gd name="T25" fmla="*/ 2124 h 3233"/>
                <a:gd name="T26" fmla="*/ 1765 w 3442"/>
                <a:gd name="T27" fmla="*/ 2113 h 3233"/>
                <a:gd name="T28" fmla="*/ 1794 w 3442"/>
                <a:gd name="T29" fmla="*/ 1998 h 3233"/>
                <a:gd name="T30" fmla="*/ 548 w 3442"/>
                <a:gd name="T31" fmla="*/ 1966 h 3233"/>
                <a:gd name="T32" fmla="*/ 493 w 3442"/>
                <a:gd name="T33" fmla="*/ 1932 h 3233"/>
                <a:gd name="T34" fmla="*/ 470 w 3442"/>
                <a:gd name="T35" fmla="*/ 1869 h 3233"/>
                <a:gd name="T36" fmla="*/ 493 w 3442"/>
                <a:gd name="T37" fmla="*/ 1806 h 3233"/>
                <a:gd name="T38" fmla="*/ 548 w 3442"/>
                <a:gd name="T39" fmla="*/ 1771 h 3233"/>
                <a:gd name="T40" fmla="*/ 2030 w 3442"/>
                <a:gd name="T41" fmla="*/ 1604 h 3233"/>
                <a:gd name="T42" fmla="*/ 1970 w 3442"/>
                <a:gd name="T43" fmla="*/ 1624 h 3233"/>
                <a:gd name="T44" fmla="*/ 527 w 3442"/>
                <a:gd name="T45" fmla="*/ 1613 h 3233"/>
                <a:gd name="T46" fmla="*/ 481 w 3442"/>
                <a:gd name="T47" fmla="*/ 1567 h 3233"/>
                <a:gd name="T48" fmla="*/ 473 w 3442"/>
                <a:gd name="T49" fmla="*/ 1500 h 3233"/>
                <a:gd name="T50" fmla="*/ 508 w 3442"/>
                <a:gd name="T51" fmla="*/ 1444 h 3233"/>
                <a:gd name="T52" fmla="*/ 571 w 3442"/>
                <a:gd name="T53" fmla="*/ 1422 h 3233"/>
                <a:gd name="T54" fmla="*/ 2015 w 3442"/>
                <a:gd name="T55" fmla="*/ 1433 h 3233"/>
                <a:gd name="T56" fmla="*/ 2060 w 3442"/>
                <a:gd name="T57" fmla="*/ 1479 h 3233"/>
                <a:gd name="T58" fmla="*/ 2071 w 3442"/>
                <a:gd name="T59" fmla="*/ 1530 h 3233"/>
                <a:gd name="T60" fmla="*/ 2247 w 3442"/>
                <a:gd name="T61" fmla="*/ 399 h 3233"/>
                <a:gd name="T62" fmla="*/ 3041 w 3442"/>
                <a:gd name="T63" fmla="*/ 307 h 3233"/>
                <a:gd name="T64" fmla="*/ 3082 w 3442"/>
                <a:gd name="T65" fmla="*/ 238 h 3233"/>
                <a:gd name="T66" fmla="*/ 3081 w 3442"/>
                <a:gd name="T67" fmla="*/ 5 h 3233"/>
                <a:gd name="T68" fmla="*/ 3412 w 3442"/>
                <a:gd name="T69" fmla="*/ 206 h 3233"/>
                <a:gd name="T70" fmla="*/ 3441 w 3442"/>
                <a:gd name="T71" fmla="*/ 263 h 3233"/>
                <a:gd name="T72" fmla="*/ 3428 w 3442"/>
                <a:gd name="T73" fmla="*/ 330 h 3233"/>
                <a:gd name="T74" fmla="*/ 2445 w 3442"/>
                <a:gd name="T75" fmla="*/ 3155 h 3233"/>
                <a:gd name="T76" fmla="*/ 2410 w 3442"/>
                <a:gd name="T77" fmla="*/ 3211 h 3233"/>
                <a:gd name="T78" fmla="*/ 2347 w 3442"/>
                <a:gd name="T79" fmla="*/ 3233 h 3233"/>
                <a:gd name="T80" fmla="*/ 57 w 3442"/>
                <a:gd name="T81" fmla="*/ 3223 h 3233"/>
                <a:gd name="T82" fmla="*/ 10 w 3442"/>
                <a:gd name="T83" fmla="*/ 3176 h 3233"/>
                <a:gd name="T84" fmla="*/ 0 w 3442"/>
                <a:gd name="T85" fmla="*/ 298 h 3233"/>
                <a:gd name="T86" fmla="*/ 22 w 3442"/>
                <a:gd name="T87" fmla="*/ 235 h 3233"/>
                <a:gd name="T88" fmla="*/ 78 w 3442"/>
                <a:gd name="T89" fmla="*/ 200 h 3233"/>
                <a:gd name="T90" fmla="*/ 2370 w 3442"/>
                <a:gd name="T91" fmla="*/ 200 h 3233"/>
                <a:gd name="T92" fmla="*/ 2426 w 3442"/>
                <a:gd name="T93" fmla="*/ 235 h 3233"/>
                <a:gd name="T94" fmla="*/ 2448 w 3442"/>
                <a:gd name="T95" fmla="*/ 298 h 3233"/>
                <a:gd name="T96" fmla="*/ 2973 w 3442"/>
                <a:gd name="T97" fmla="*/ 32 h 3233"/>
                <a:gd name="T98" fmla="*/ 3023 w 3442"/>
                <a:gd name="T99" fmla="*/ 3 h 3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2" h="3233">
                  <a:moveTo>
                    <a:pt x="2937" y="479"/>
                  </a:moveTo>
                  <a:lnTo>
                    <a:pt x="1975" y="2087"/>
                  </a:lnTo>
                  <a:lnTo>
                    <a:pt x="1931" y="2299"/>
                  </a:lnTo>
                  <a:lnTo>
                    <a:pt x="2098" y="2161"/>
                  </a:lnTo>
                  <a:lnTo>
                    <a:pt x="3061" y="552"/>
                  </a:lnTo>
                  <a:lnTo>
                    <a:pt x="2937" y="479"/>
                  </a:lnTo>
                  <a:close/>
                  <a:moveTo>
                    <a:pt x="200" y="399"/>
                  </a:moveTo>
                  <a:lnTo>
                    <a:pt x="200" y="3031"/>
                  </a:lnTo>
                  <a:lnTo>
                    <a:pt x="2247" y="3031"/>
                  </a:lnTo>
                  <a:lnTo>
                    <a:pt x="2247" y="2297"/>
                  </a:lnTo>
                  <a:lnTo>
                    <a:pt x="2244" y="2301"/>
                  </a:lnTo>
                  <a:lnTo>
                    <a:pt x="2239" y="2305"/>
                  </a:lnTo>
                  <a:lnTo>
                    <a:pt x="1840" y="2638"/>
                  </a:lnTo>
                  <a:lnTo>
                    <a:pt x="1820" y="2650"/>
                  </a:lnTo>
                  <a:lnTo>
                    <a:pt x="1798" y="2657"/>
                  </a:lnTo>
                  <a:lnTo>
                    <a:pt x="1775" y="2661"/>
                  </a:lnTo>
                  <a:lnTo>
                    <a:pt x="1757" y="2659"/>
                  </a:lnTo>
                  <a:lnTo>
                    <a:pt x="1741" y="2654"/>
                  </a:lnTo>
                  <a:lnTo>
                    <a:pt x="1724" y="2646"/>
                  </a:lnTo>
                  <a:lnTo>
                    <a:pt x="1707" y="2633"/>
                  </a:lnTo>
                  <a:lnTo>
                    <a:pt x="1693" y="2618"/>
                  </a:lnTo>
                  <a:lnTo>
                    <a:pt x="1684" y="2600"/>
                  </a:lnTo>
                  <a:lnTo>
                    <a:pt x="1678" y="2581"/>
                  </a:lnTo>
                  <a:lnTo>
                    <a:pt x="1676" y="2560"/>
                  </a:lnTo>
                  <a:lnTo>
                    <a:pt x="1678" y="2540"/>
                  </a:lnTo>
                  <a:lnTo>
                    <a:pt x="1724" y="2315"/>
                  </a:lnTo>
                  <a:lnTo>
                    <a:pt x="571" y="2315"/>
                  </a:lnTo>
                  <a:lnTo>
                    <a:pt x="548" y="2312"/>
                  </a:lnTo>
                  <a:lnTo>
                    <a:pt x="527" y="2305"/>
                  </a:lnTo>
                  <a:lnTo>
                    <a:pt x="508" y="2293"/>
                  </a:lnTo>
                  <a:lnTo>
                    <a:pt x="493" y="2277"/>
                  </a:lnTo>
                  <a:lnTo>
                    <a:pt x="481" y="2258"/>
                  </a:lnTo>
                  <a:lnTo>
                    <a:pt x="473" y="2237"/>
                  </a:lnTo>
                  <a:lnTo>
                    <a:pt x="470" y="2214"/>
                  </a:lnTo>
                  <a:lnTo>
                    <a:pt x="473" y="2191"/>
                  </a:lnTo>
                  <a:lnTo>
                    <a:pt x="481" y="2170"/>
                  </a:lnTo>
                  <a:lnTo>
                    <a:pt x="493" y="2151"/>
                  </a:lnTo>
                  <a:lnTo>
                    <a:pt x="508" y="2135"/>
                  </a:lnTo>
                  <a:lnTo>
                    <a:pt x="527" y="2124"/>
                  </a:lnTo>
                  <a:lnTo>
                    <a:pt x="548" y="2116"/>
                  </a:lnTo>
                  <a:lnTo>
                    <a:pt x="571" y="2113"/>
                  </a:lnTo>
                  <a:lnTo>
                    <a:pt x="1765" y="2113"/>
                  </a:lnTo>
                  <a:lnTo>
                    <a:pt x="1781" y="2029"/>
                  </a:lnTo>
                  <a:lnTo>
                    <a:pt x="1787" y="2014"/>
                  </a:lnTo>
                  <a:lnTo>
                    <a:pt x="1794" y="1998"/>
                  </a:lnTo>
                  <a:lnTo>
                    <a:pt x="1812" y="1969"/>
                  </a:lnTo>
                  <a:lnTo>
                    <a:pt x="571" y="1969"/>
                  </a:lnTo>
                  <a:lnTo>
                    <a:pt x="548" y="1966"/>
                  </a:lnTo>
                  <a:lnTo>
                    <a:pt x="527" y="1959"/>
                  </a:lnTo>
                  <a:lnTo>
                    <a:pt x="508" y="1947"/>
                  </a:lnTo>
                  <a:lnTo>
                    <a:pt x="493" y="1932"/>
                  </a:lnTo>
                  <a:lnTo>
                    <a:pt x="481" y="1913"/>
                  </a:lnTo>
                  <a:lnTo>
                    <a:pt x="473" y="1892"/>
                  </a:lnTo>
                  <a:lnTo>
                    <a:pt x="470" y="1869"/>
                  </a:lnTo>
                  <a:lnTo>
                    <a:pt x="473" y="1845"/>
                  </a:lnTo>
                  <a:lnTo>
                    <a:pt x="481" y="1824"/>
                  </a:lnTo>
                  <a:lnTo>
                    <a:pt x="493" y="1806"/>
                  </a:lnTo>
                  <a:lnTo>
                    <a:pt x="508" y="1790"/>
                  </a:lnTo>
                  <a:lnTo>
                    <a:pt x="527" y="1778"/>
                  </a:lnTo>
                  <a:lnTo>
                    <a:pt x="548" y="1771"/>
                  </a:lnTo>
                  <a:lnTo>
                    <a:pt x="571" y="1768"/>
                  </a:lnTo>
                  <a:lnTo>
                    <a:pt x="1931" y="1768"/>
                  </a:lnTo>
                  <a:lnTo>
                    <a:pt x="2030" y="1604"/>
                  </a:lnTo>
                  <a:lnTo>
                    <a:pt x="2012" y="1614"/>
                  </a:lnTo>
                  <a:lnTo>
                    <a:pt x="1992" y="1622"/>
                  </a:lnTo>
                  <a:lnTo>
                    <a:pt x="1970" y="1624"/>
                  </a:lnTo>
                  <a:lnTo>
                    <a:pt x="571" y="1624"/>
                  </a:lnTo>
                  <a:lnTo>
                    <a:pt x="548" y="1621"/>
                  </a:lnTo>
                  <a:lnTo>
                    <a:pt x="527" y="1613"/>
                  </a:lnTo>
                  <a:lnTo>
                    <a:pt x="508" y="1602"/>
                  </a:lnTo>
                  <a:lnTo>
                    <a:pt x="493" y="1586"/>
                  </a:lnTo>
                  <a:lnTo>
                    <a:pt x="481" y="1567"/>
                  </a:lnTo>
                  <a:lnTo>
                    <a:pt x="473" y="1546"/>
                  </a:lnTo>
                  <a:lnTo>
                    <a:pt x="470" y="1523"/>
                  </a:lnTo>
                  <a:lnTo>
                    <a:pt x="473" y="1500"/>
                  </a:lnTo>
                  <a:lnTo>
                    <a:pt x="481" y="1479"/>
                  </a:lnTo>
                  <a:lnTo>
                    <a:pt x="493" y="1460"/>
                  </a:lnTo>
                  <a:lnTo>
                    <a:pt x="508" y="1444"/>
                  </a:lnTo>
                  <a:lnTo>
                    <a:pt x="527" y="1433"/>
                  </a:lnTo>
                  <a:lnTo>
                    <a:pt x="548" y="1425"/>
                  </a:lnTo>
                  <a:lnTo>
                    <a:pt x="571" y="1422"/>
                  </a:lnTo>
                  <a:lnTo>
                    <a:pt x="1970" y="1422"/>
                  </a:lnTo>
                  <a:lnTo>
                    <a:pt x="1993" y="1425"/>
                  </a:lnTo>
                  <a:lnTo>
                    <a:pt x="2015" y="1433"/>
                  </a:lnTo>
                  <a:lnTo>
                    <a:pt x="2033" y="1444"/>
                  </a:lnTo>
                  <a:lnTo>
                    <a:pt x="2049" y="1460"/>
                  </a:lnTo>
                  <a:lnTo>
                    <a:pt x="2060" y="1479"/>
                  </a:lnTo>
                  <a:lnTo>
                    <a:pt x="2069" y="1500"/>
                  </a:lnTo>
                  <a:lnTo>
                    <a:pt x="2071" y="1523"/>
                  </a:lnTo>
                  <a:lnTo>
                    <a:pt x="2071" y="1530"/>
                  </a:lnTo>
                  <a:lnTo>
                    <a:pt x="2070" y="1538"/>
                  </a:lnTo>
                  <a:lnTo>
                    <a:pt x="2247" y="1241"/>
                  </a:lnTo>
                  <a:lnTo>
                    <a:pt x="2247" y="399"/>
                  </a:lnTo>
                  <a:lnTo>
                    <a:pt x="200" y="399"/>
                  </a:lnTo>
                  <a:close/>
                  <a:moveTo>
                    <a:pt x="3082" y="238"/>
                  </a:moveTo>
                  <a:lnTo>
                    <a:pt x="3041" y="307"/>
                  </a:lnTo>
                  <a:lnTo>
                    <a:pt x="3164" y="380"/>
                  </a:lnTo>
                  <a:lnTo>
                    <a:pt x="3204" y="312"/>
                  </a:lnTo>
                  <a:lnTo>
                    <a:pt x="3082" y="238"/>
                  </a:lnTo>
                  <a:close/>
                  <a:moveTo>
                    <a:pt x="3042" y="0"/>
                  </a:moveTo>
                  <a:lnTo>
                    <a:pt x="3062" y="1"/>
                  </a:lnTo>
                  <a:lnTo>
                    <a:pt x="3081" y="5"/>
                  </a:lnTo>
                  <a:lnTo>
                    <a:pt x="3099" y="13"/>
                  </a:lnTo>
                  <a:lnTo>
                    <a:pt x="3394" y="191"/>
                  </a:lnTo>
                  <a:lnTo>
                    <a:pt x="3412" y="206"/>
                  </a:lnTo>
                  <a:lnTo>
                    <a:pt x="3427" y="223"/>
                  </a:lnTo>
                  <a:lnTo>
                    <a:pt x="3436" y="242"/>
                  </a:lnTo>
                  <a:lnTo>
                    <a:pt x="3441" y="263"/>
                  </a:lnTo>
                  <a:lnTo>
                    <a:pt x="3442" y="287"/>
                  </a:lnTo>
                  <a:lnTo>
                    <a:pt x="3438" y="308"/>
                  </a:lnTo>
                  <a:lnTo>
                    <a:pt x="3428" y="330"/>
                  </a:lnTo>
                  <a:lnTo>
                    <a:pt x="2448" y="1967"/>
                  </a:lnTo>
                  <a:lnTo>
                    <a:pt x="2448" y="3132"/>
                  </a:lnTo>
                  <a:lnTo>
                    <a:pt x="2445" y="3155"/>
                  </a:lnTo>
                  <a:lnTo>
                    <a:pt x="2437" y="3176"/>
                  </a:lnTo>
                  <a:lnTo>
                    <a:pt x="2426" y="3195"/>
                  </a:lnTo>
                  <a:lnTo>
                    <a:pt x="2410" y="3211"/>
                  </a:lnTo>
                  <a:lnTo>
                    <a:pt x="2391" y="3223"/>
                  </a:lnTo>
                  <a:lnTo>
                    <a:pt x="2370" y="3230"/>
                  </a:lnTo>
                  <a:lnTo>
                    <a:pt x="2347" y="3233"/>
                  </a:lnTo>
                  <a:lnTo>
                    <a:pt x="101" y="3233"/>
                  </a:lnTo>
                  <a:lnTo>
                    <a:pt x="78" y="3230"/>
                  </a:lnTo>
                  <a:lnTo>
                    <a:pt x="57" y="3223"/>
                  </a:lnTo>
                  <a:lnTo>
                    <a:pt x="38" y="3211"/>
                  </a:lnTo>
                  <a:lnTo>
                    <a:pt x="22" y="3195"/>
                  </a:lnTo>
                  <a:lnTo>
                    <a:pt x="10" y="3176"/>
                  </a:lnTo>
                  <a:lnTo>
                    <a:pt x="3" y="3155"/>
                  </a:lnTo>
                  <a:lnTo>
                    <a:pt x="0" y="3132"/>
                  </a:lnTo>
                  <a:lnTo>
                    <a:pt x="0" y="298"/>
                  </a:lnTo>
                  <a:lnTo>
                    <a:pt x="3" y="275"/>
                  </a:lnTo>
                  <a:lnTo>
                    <a:pt x="10" y="254"/>
                  </a:lnTo>
                  <a:lnTo>
                    <a:pt x="22" y="235"/>
                  </a:lnTo>
                  <a:lnTo>
                    <a:pt x="38" y="219"/>
                  </a:lnTo>
                  <a:lnTo>
                    <a:pt x="57" y="208"/>
                  </a:lnTo>
                  <a:lnTo>
                    <a:pt x="78" y="200"/>
                  </a:lnTo>
                  <a:lnTo>
                    <a:pt x="101" y="197"/>
                  </a:lnTo>
                  <a:lnTo>
                    <a:pt x="2347" y="197"/>
                  </a:lnTo>
                  <a:lnTo>
                    <a:pt x="2370" y="200"/>
                  </a:lnTo>
                  <a:lnTo>
                    <a:pt x="2391" y="208"/>
                  </a:lnTo>
                  <a:lnTo>
                    <a:pt x="2410" y="219"/>
                  </a:lnTo>
                  <a:lnTo>
                    <a:pt x="2426" y="235"/>
                  </a:lnTo>
                  <a:lnTo>
                    <a:pt x="2437" y="254"/>
                  </a:lnTo>
                  <a:lnTo>
                    <a:pt x="2445" y="275"/>
                  </a:lnTo>
                  <a:lnTo>
                    <a:pt x="2448" y="298"/>
                  </a:lnTo>
                  <a:lnTo>
                    <a:pt x="2448" y="906"/>
                  </a:lnTo>
                  <a:lnTo>
                    <a:pt x="2961" y="48"/>
                  </a:lnTo>
                  <a:lnTo>
                    <a:pt x="2973" y="32"/>
                  </a:lnTo>
                  <a:lnTo>
                    <a:pt x="2988" y="20"/>
                  </a:lnTo>
                  <a:lnTo>
                    <a:pt x="3004" y="9"/>
                  </a:lnTo>
                  <a:lnTo>
                    <a:pt x="3023" y="3"/>
                  </a:lnTo>
                  <a:lnTo>
                    <a:pt x="3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23" name="Group 258">
            <a:extLst>
              <a:ext uri="{FF2B5EF4-FFF2-40B4-BE49-F238E27FC236}">
                <a16:creationId xmlns:a16="http://schemas.microsoft.com/office/drawing/2014/main" xmlns="" id="{34C5410D-4821-4B16-A70F-F169690427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6271" y="5224463"/>
            <a:ext cx="241300" cy="271463"/>
            <a:chOff x="3500" y="3338"/>
            <a:chExt cx="152" cy="171"/>
          </a:xfrm>
          <a:solidFill>
            <a:schemeClr val="accent2"/>
          </a:solidFill>
        </p:grpSpPr>
        <p:sp>
          <p:nvSpPr>
            <p:cNvPr id="124" name="Freeform 260">
              <a:extLst>
                <a:ext uri="{FF2B5EF4-FFF2-40B4-BE49-F238E27FC236}">
                  <a16:creationId xmlns:a16="http://schemas.microsoft.com/office/drawing/2014/main" xmlns="" id="{3F986324-83E8-4955-BF51-E6590CBDA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0" y="3338"/>
              <a:ext cx="152" cy="171"/>
            </a:xfrm>
            <a:custGeom>
              <a:avLst/>
              <a:gdLst>
                <a:gd name="T0" fmla="*/ 1524 w 3048"/>
                <a:gd name="T1" fmla="*/ 220 h 3417"/>
                <a:gd name="T2" fmla="*/ 210 w 3048"/>
                <a:gd name="T3" fmla="*/ 771 h 3417"/>
                <a:gd name="T4" fmla="*/ 210 w 3048"/>
                <a:gd name="T5" fmla="*/ 3206 h 3417"/>
                <a:gd name="T6" fmla="*/ 2837 w 3048"/>
                <a:gd name="T7" fmla="*/ 3206 h 3417"/>
                <a:gd name="T8" fmla="*/ 2837 w 3048"/>
                <a:gd name="T9" fmla="*/ 771 h 3417"/>
                <a:gd name="T10" fmla="*/ 1524 w 3048"/>
                <a:gd name="T11" fmla="*/ 220 h 3417"/>
                <a:gd name="T12" fmla="*/ 1524 w 3048"/>
                <a:gd name="T13" fmla="*/ 0 h 3417"/>
                <a:gd name="T14" fmla="*/ 1544 w 3048"/>
                <a:gd name="T15" fmla="*/ 2 h 3417"/>
                <a:gd name="T16" fmla="*/ 1565 w 3048"/>
                <a:gd name="T17" fmla="*/ 7 h 3417"/>
                <a:gd name="T18" fmla="*/ 2982 w 3048"/>
                <a:gd name="T19" fmla="*/ 602 h 3417"/>
                <a:gd name="T20" fmla="*/ 3001 w 3048"/>
                <a:gd name="T21" fmla="*/ 612 h 3417"/>
                <a:gd name="T22" fmla="*/ 3016 w 3048"/>
                <a:gd name="T23" fmla="*/ 625 h 3417"/>
                <a:gd name="T24" fmla="*/ 3030 w 3048"/>
                <a:gd name="T25" fmla="*/ 641 h 3417"/>
                <a:gd name="T26" fmla="*/ 3039 w 3048"/>
                <a:gd name="T27" fmla="*/ 659 h 3417"/>
                <a:gd name="T28" fmla="*/ 3045 w 3048"/>
                <a:gd name="T29" fmla="*/ 679 h 3417"/>
                <a:gd name="T30" fmla="*/ 3048 w 3048"/>
                <a:gd name="T31" fmla="*/ 700 h 3417"/>
                <a:gd name="T32" fmla="*/ 3048 w 3048"/>
                <a:gd name="T33" fmla="*/ 3311 h 3417"/>
                <a:gd name="T34" fmla="*/ 3044 w 3048"/>
                <a:gd name="T35" fmla="*/ 3336 h 3417"/>
                <a:gd name="T36" fmla="*/ 3037 w 3048"/>
                <a:gd name="T37" fmla="*/ 3358 h 3417"/>
                <a:gd name="T38" fmla="*/ 3025 w 3048"/>
                <a:gd name="T39" fmla="*/ 3378 h 3417"/>
                <a:gd name="T40" fmla="*/ 3008 w 3048"/>
                <a:gd name="T41" fmla="*/ 3394 h 3417"/>
                <a:gd name="T42" fmla="*/ 2989 w 3048"/>
                <a:gd name="T43" fmla="*/ 3407 h 3417"/>
                <a:gd name="T44" fmla="*/ 2967 w 3048"/>
                <a:gd name="T45" fmla="*/ 3414 h 3417"/>
                <a:gd name="T46" fmla="*/ 2942 w 3048"/>
                <a:gd name="T47" fmla="*/ 3417 h 3417"/>
                <a:gd name="T48" fmla="*/ 106 w 3048"/>
                <a:gd name="T49" fmla="*/ 3417 h 3417"/>
                <a:gd name="T50" fmla="*/ 82 w 3048"/>
                <a:gd name="T51" fmla="*/ 3414 h 3417"/>
                <a:gd name="T52" fmla="*/ 59 w 3048"/>
                <a:gd name="T53" fmla="*/ 3407 h 3417"/>
                <a:gd name="T54" fmla="*/ 39 w 3048"/>
                <a:gd name="T55" fmla="*/ 3394 h 3417"/>
                <a:gd name="T56" fmla="*/ 24 w 3048"/>
                <a:gd name="T57" fmla="*/ 3378 h 3417"/>
                <a:gd name="T58" fmla="*/ 11 w 3048"/>
                <a:gd name="T59" fmla="*/ 3358 h 3417"/>
                <a:gd name="T60" fmla="*/ 3 w 3048"/>
                <a:gd name="T61" fmla="*/ 3336 h 3417"/>
                <a:gd name="T62" fmla="*/ 0 w 3048"/>
                <a:gd name="T63" fmla="*/ 3311 h 3417"/>
                <a:gd name="T64" fmla="*/ 0 w 3048"/>
                <a:gd name="T65" fmla="*/ 700 h 3417"/>
                <a:gd name="T66" fmla="*/ 2 w 3048"/>
                <a:gd name="T67" fmla="*/ 679 h 3417"/>
                <a:gd name="T68" fmla="*/ 8 w 3048"/>
                <a:gd name="T69" fmla="*/ 659 h 3417"/>
                <a:gd name="T70" fmla="*/ 18 w 3048"/>
                <a:gd name="T71" fmla="*/ 641 h 3417"/>
                <a:gd name="T72" fmla="*/ 31 w 3048"/>
                <a:gd name="T73" fmla="*/ 625 h 3417"/>
                <a:gd name="T74" fmla="*/ 47 w 3048"/>
                <a:gd name="T75" fmla="*/ 612 h 3417"/>
                <a:gd name="T76" fmla="*/ 65 w 3048"/>
                <a:gd name="T77" fmla="*/ 602 h 3417"/>
                <a:gd name="T78" fmla="*/ 1484 w 3048"/>
                <a:gd name="T79" fmla="*/ 7 h 3417"/>
                <a:gd name="T80" fmla="*/ 1504 w 3048"/>
                <a:gd name="T81" fmla="*/ 2 h 3417"/>
                <a:gd name="T82" fmla="*/ 1524 w 3048"/>
                <a:gd name="T83" fmla="*/ 0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48" h="3417">
                  <a:moveTo>
                    <a:pt x="1524" y="220"/>
                  </a:moveTo>
                  <a:lnTo>
                    <a:pt x="210" y="771"/>
                  </a:lnTo>
                  <a:lnTo>
                    <a:pt x="210" y="3206"/>
                  </a:lnTo>
                  <a:lnTo>
                    <a:pt x="2837" y="3206"/>
                  </a:lnTo>
                  <a:lnTo>
                    <a:pt x="2837" y="771"/>
                  </a:lnTo>
                  <a:lnTo>
                    <a:pt x="1524" y="220"/>
                  </a:lnTo>
                  <a:close/>
                  <a:moveTo>
                    <a:pt x="1524" y="0"/>
                  </a:moveTo>
                  <a:lnTo>
                    <a:pt x="1544" y="2"/>
                  </a:lnTo>
                  <a:lnTo>
                    <a:pt x="1565" y="7"/>
                  </a:lnTo>
                  <a:lnTo>
                    <a:pt x="2982" y="602"/>
                  </a:lnTo>
                  <a:lnTo>
                    <a:pt x="3001" y="612"/>
                  </a:lnTo>
                  <a:lnTo>
                    <a:pt x="3016" y="625"/>
                  </a:lnTo>
                  <a:lnTo>
                    <a:pt x="3030" y="641"/>
                  </a:lnTo>
                  <a:lnTo>
                    <a:pt x="3039" y="659"/>
                  </a:lnTo>
                  <a:lnTo>
                    <a:pt x="3045" y="679"/>
                  </a:lnTo>
                  <a:lnTo>
                    <a:pt x="3048" y="700"/>
                  </a:lnTo>
                  <a:lnTo>
                    <a:pt x="3048" y="3311"/>
                  </a:lnTo>
                  <a:lnTo>
                    <a:pt x="3044" y="3336"/>
                  </a:lnTo>
                  <a:lnTo>
                    <a:pt x="3037" y="3358"/>
                  </a:lnTo>
                  <a:lnTo>
                    <a:pt x="3025" y="3378"/>
                  </a:lnTo>
                  <a:lnTo>
                    <a:pt x="3008" y="3394"/>
                  </a:lnTo>
                  <a:lnTo>
                    <a:pt x="2989" y="3407"/>
                  </a:lnTo>
                  <a:lnTo>
                    <a:pt x="2967" y="3414"/>
                  </a:lnTo>
                  <a:lnTo>
                    <a:pt x="2942" y="3417"/>
                  </a:lnTo>
                  <a:lnTo>
                    <a:pt x="106" y="3417"/>
                  </a:lnTo>
                  <a:lnTo>
                    <a:pt x="82" y="3414"/>
                  </a:lnTo>
                  <a:lnTo>
                    <a:pt x="59" y="3407"/>
                  </a:lnTo>
                  <a:lnTo>
                    <a:pt x="39" y="3394"/>
                  </a:lnTo>
                  <a:lnTo>
                    <a:pt x="24" y="3378"/>
                  </a:lnTo>
                  <a:lnTo>
                    <a:pt x="11" y="3358"/>
                  </a:lnTo>
                  <a:lnTo>
                    <a:pt x="3" y="3336"/>
                  </a:lnTo>
                  <a:lnTo>
                    <a:pt x="0" y="3311"/>
                  </a:lnTo>
                  <a:lnTo>
                    <a:pt x="0" y="700"/>
                  </a:lnTo>
                  <a:lnTo>
                    <a:pt x="2" y="679"/>
                  </a:lnTo>
                  <a:lnTo>
                    <a:pt x="8" y="659"/>
                  </a:lnTo>
                  <a:lnTo>
                    <a:pt x="18" y="641"/>
                  </a:lnTo>
                  <a:lnTo>
                    <a:pt x="31" y="625"/>
                  </a:lnTo>
                  <a:lnTo>
                    <a:pt x="47" y="612"/>
                  </a:lnTo>
                  <a:lnTo>
                    <a:pt x="65" y="602"/>
                  </a:lnTo>
                  <a:lnTo>
                    <a:pt x="1484" y="7"/>
                  </a:lnTo>
                  <a:lnTo>
                    <a:pt x="1504" y="2"/>
                  </a:lnTo>
                  <a:lnTo>
                    <a:pt x="1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5" name="Freeform 261">
              <a:extLst>
                <a:ext uri="{FF2B5EF4-FFF2-40B4-BE49-F238E27FC236}">
                  <a16:creationId xmlns:a16="http://schemas.microsoft.com/office/drawing/2014/main" xmlns="" id="{8BD15BEE-FA68-4EE5-A246-B34ED007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379"/>
              <a:ext cx="102" cy="63"/>
            </a:xfrm>
            <a:custGeom>
              <a:avLst/>
              <a:gdLst>
                <a:gd name="T0" fmla="*/ 1931 w 2036"/>
                <a:gd name="T1" fmla="*/ 0 h 1249"/>
                <a:gd name="T2" fmla="*/ 1977 w 2036"/>
                <a:gd name="T3" fmla="*/ 10 h 1249"/>
                <a:gd name="T4" fmla="*/ 2012 w 2036"/>
                <a:gd name="T5" fmla="*/ 39 h 1249"/>
                <a:gd name="T6" fmla="*/ 2033 w 2036"/>
                <a:gd name="T7" fmla="*/ 81 h 1249"/>
                <a:gd name="T8" fmla="*/ 2036 w 2036"/>
                <a:gd name="T9" fmla="*/ 478 h 1249"/>
                <a:gd name="T10" fmla="*/ 2025 w 2036"/>
                <a:gd name="T11" fmla="*/ 525 h 1249"/>
                <a:gd name="T12" fmla="*/ 1997 w 2036"/>
                <a:gd name="T13" fmla="*/ 562 h 1249"/>
                <a:gd name="T14" fmla="*/ 1955 w 2036"/>
                <a:gd name="T15" fmla="*/ 581 h 1249"/>
                <a:gd name="T16" fmla="*/ 1907 w 2036"/>
                <a:gd name="T17" fmla="*/ 581 h 1249"/>
                <a:gd name="T18" fmla="*/ 1865 w 2036"/>
                <a:gd name="T19" fmla="*/ 562 h 1249"/>
                <a:gd name="T20" fmla="*/ 1836 w 2036"/>
                <a:gd name="T21" fmla="*/ 525 h 1249"/>
                <a:gd name="T22" fmla="*/ 1826 w 2036"/>
                <a:gd name="T23" fmla="*/ 478 h 1249"/>
                <a:gd name="T24" fmla="*/ 1460 w 2036"/>
                <a:gd name="T25" fmla="*/ 726 h 1249"/>
                <a:gd name="T26" fmla="*/ 1385 w 2036"/>
                <a:gd name="T27" fmla="*/ 787 h 1249"/>
                <a:gd name="T28" fmla="*/ 1300 w 2036"/>
                <a:gd name="T29" fmla="*/ 827 h 1249"/>
                <a:gd name="T30" fmla="*/ 1210 w 2036"/>
                <a:gd name="T31" fmla="*/ 847 h 1249"/>
                <a:gd name="T32" fmla="*/ 1118 w 2036"/>
                <a:gd name="T33" fmla="*/ 847 h 1249"/>
                <a:gd name="T34" fmla="*/ 1028 w 2036"/>
                <a:gd name="T35" fmla="*/ 825 h 1249"/>
                <a:gd name="T36" fmla="*/ 942 w 2036"/>
                <a:gd name="T37" fmla="*/ 784 h 1249"/>
                <a:gd name="T38" fmla="*/ 876 w 2036"/>
                <a:gd name="T39" fmla="*/ 737 h 1249"/>
                <a:gd name="T40" fmla="*/ 820 w 2036"/>
                <a:gd name="T41" fmla="*/ 714 h 1249"/>
                <a:gd name="T42" fmla="*/ 760 w 2036"/>
                <a:gd name="T43" fmla="*/ 708 h 1249"/>
                <a:gd name="T44" fmla="*/ 702 w 2036"/>
                <a:gd name="T45" fmla="*/ 720 h 1249"/>
                <a:gd name="T46" fmla="*/ 649 w 2036"/>
                <a:gd name="T47" fmla="*/ 748 h 1249"/>
                <a:gd name="T48" fmla="*/ 179 w 2036"/>
                <a:gd name="T49" fmla="*/ 1217 h 1249"/>
                <a:gd name="T50" fmla="*/ 144 w 2036"/>
                <a:gd name="T51" fmla="*/ 1241 h 1249"/>
                <a:gd name="T52" fmla="*/ 105 w 2036"/>
                <a:gd name="T53" fmla="*/ 1249 h 1249"/>
                <a:gd name="T54" fmla="*/ 66 w 2036"/>
                <a:gd name="T55" fmla="*/ 1241 h 1249"/>
                <a:gd name="T56" fmla="*/ 30 w 2036"/>
                <a:gd name="T57" fmla="*/ 1217 h 1249"/>
                <a:gd name="T58" fmla="*/ 6 w 2036"/>
                <a:gd name="T59" fmla="*/ 1177 h 1249"/>
                <a:gd name="T60" fmla="*/ 0 w 2036"/>
                <a:gd name="T61" fmla="*/ 1131 h 1249"/>
                <a:gd name="T62" fmla="*/ 16 w 2036"/>
                <a:gd name="T63" fmla="*/ 1087 h 1249"/>
                <a:gd name="T64" fmla="*/ 476 w 2036"/>
                <a:gd name="T65" fmla="*/ 619 h 1249"/>
                <a:gd name="T66" fmla="*/ 552 w 2036"/>
                <a:gd name="T67" fmla="*/ 558 h 1249"/>
                <a:gd name="T68" fmla="*/ 637 w 2036"/>
                <a:gd name="T69" fmla="*/ 518 h 1249"/>
                <a:gd name="T70" fmla="*/ 727 w 2036"/>
                <a:gd name="T71" fmla="*/ 498 h 1249"/>
                <a:gd name="T72" fmla="*/ 819 w 2036"/>
                <a:gd name="T73" fmla="*/ 499 h 1249"/>
                <a:gd name="T74" fmla="*/ 910 w 2036"/>
                <a:gd name="T75" fmla="*/ 520 h 1249"/>
                <a:gd name="T76" fmla="*/ 995 w 2036"/>
                <a:gd name="T77" fmla="*/ 562 h 1249"/>
                <a:gd name="T78" fmla="*/ 1061 w 2036"/>
                <a:gd name="T79" fmla="*/ 609 h 1249"/>
                <a:gd name="T80" fmla="*/ 1117 w 2036"/>
                <a:gd name="T81" fmla="*/ 631 h 1249"/>
                <a:gd name="T82" fmla="*/ 1177 w 2036"/>
                <a:gd name="T83" fmla="*/ 638 h 1249"/>
                <a:gd name="T84" fmla="*/ 1235 w 2036"/>
                <a:gd name="T85" fmla="*/ 626 h 1249"/>
                <a:gd name="T86" fmla="*/ 1289 w 2036"/>
                <a:gd name="T87" fmla="*/ 597 h 1249"/>
                <a:gd name="T88" fmla="*/ 1676 w 2036"/>
                <a:gd name="T89" fmla="*/ 211 h 1249"/>
                <a:gd name="T90" fmla="*/ 1536 w 2036"/>
                <a:gd name="T91" fmla="*/ 208 h 1249"/>
                <a:gd name="T92" fmla="*/ 1494 w 2036"/>
                <a:gd name="T93" fmla="*/ 187 h 1249"/>
                <a:gd name="T94" fmla="*/ 1466 w 2036"/>
                <a:gd name="T95" fmla="*/ 152 h 1249"/>
                <a:gd name="T96" fmla="*/ 1454 w 2036"/>
                <a:gd name="T97" fmla="*/ 105 h 1249"/>
                <a:gd name="T98" fmla="*/ 1466 w 2036"/>
                <a:gd name="T99" fmla="*/ 58 h 1249"/>
                <a:gd name="T100" fmla="*/ 1494 w 2036"/>
                <a:gd name="T101" fmla="*/ 23 h 1249"/>
                <a:gd name="T102" fmla="*/ 1536 w 2036"/>
                <a:gd name="T103" fmla="*/ 2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36" h="1249">
                  <a:moveTo>
                    <a:pt x="1560" y="0"/>
                  </a:moveTo>
                  <a:lnTo>
                    <a:pt x="1931" y="0"/>
                  </a:lnTo>
                  <a:lnTo>
                    <a:pt x="1955" y="2"/>
                  </a:lnTo>
                  <a:lnTo>
                    <a:pt x="1977" y="10"/>
                  </a:lnTo>
                  <a:lnTo>
                    <a:pt x="1997" y="23"/>
                  </a:lnTo>
                  <a:lnTo>
                    <a:pt x="2012" y="39"/>
                  </a:lnTo>
                  <a:lnTo>
                    <a:pt x="2025" y="58"/>
                  </a:lnTo>
                  <a:lnTo>
                    <a:pt x="2033" y="81"/>
                  </a:lnTo>
                  <a:lnTo>
                    <a:pt x="2036" y="105"/>
                  </a:lnTo>
                  <a:lnTo>
                    <a:pt x="2036" y="478"/>
                  </a:lnTo>
                  <a:lnTo>
                    <a:pt x="2033" y="503"/>
                  </a:lnTo>
                  <a:lnTo>
                    <a:pt x="2025" y="525"/>
                  </a:lnTo>
                  <a:lnTo>
                    <a:pt x="2012" y="545"/>
                  </a:lnTo>
                  <a:lnTo>
                    <a:pt x="1997" y="562"/>
                  </a:lnTo>
                  <a:lnTo>
                    <a:pt x="1977" y="574"/>
                  </a:lnTo>
                  <a:lnTo>
                    <a:pt x="1955" y="581"/>
                  </a:lnTo>
                  <a:lnTo>
                    <a:pt x="1931" y="585"/>
                  </a:lnTo>
                  <a:lnTo>
                    <a:pt x="1907" y="581"/>
                  </a:lnTo>
                  <a:lnTo>
                    <a:pt x="1885" y="574"/>
                  </a:lnTo>
                  <a:lnTo>
                    <a:pt x="1865" y="562"/>
                  </a:lnTo>
                  <a:lnTo>
                    <a:pt x="1849" y="545"/>
                  </a:lnTo>
                  <a:lnTo>
                    <a:pt x="1836" y="525"/>
                  </a:lnTo>
                  <a:lnTo>
                    <a:pt x="1828" y="503"/>
                  </a:lnTo>
                  <a:lnTo>
                    <a:pt x="1826" y="478"/>
                  </a:lnTo>
                  <a:lnTo>
                    <a:pt x="1826" y="359"/>
                  </a:lnTo>
                  <a:lnTo>
                    <a:pt x="1460" y="726"/>
                  </a:lnTo>
                  <a:lnTo>
                    <a:pt x="1424" y="759"/>
                  </a:lnTo>
                  <a:lnTo>
                    <a:pt x="1385" y="787"/>
                  </a:lnTo>
                  <a:lnTo>
                    <a:pt x="1343" y="810"/>
                  </a:lnTo>
                  <a:lnTo>
                    <a:pt x="1300" y="827"/>
                  </a:lnTo>
                  <a:lnTo>
                    <a:pt x="1255" y="840"/>
                  </a:lnTo>
                  <a:lnTo>
                    <a:pt x="1210" y="847"/>
                  </a:lnTo>
                  <a:lnTo>
                    <a:pt x="1164" y="849"/>
                  </a:lnTo>
                  <a:lnTo>
                    <a:pt x="1118" y="847"/>
                  </a:lnTo>
                  <a:lnTo>
                    <a:pt x="1072" y="839"/>
                  </a:lnTo>
                  <a:lnTo>
                    <a:pt x="1028" y="825"/>
                  </a:lnTo>
                  <a:lnTo>
                    <a:pt x="984" y="808"/>
                  </a:lnTo>
                  <a:lnTo>
                    <a:pt x="942" y="784"/>
                  </a:lnTo>
                  <a:lnTo>
                    <a:pt x="902" y="754"/>
                  </a:lnTo>
                  <a:lnTo>
                    <a:pt x="876" y="737"/>
                  </a:lnTo>
                  <a:lnTo>
                    <a:pt x="848" y="723"/>
                  </a:lnTo>
                  <a:lnTo>
                    <a:pt x="820" y="714"/>
                  </a:lnTo>
                  <a:lnTo>
                    <a:pt x="790" y="709"/>
                  </a:lnTo>
                  <a:lnTo>
                    <a:pt x="760" y="708"/>
                  </a:lnTo>
                  <a:lnTo>
                    <a:pt x="731" y="712"/>
                  </a:lnTo>
                  <a:lnTo>
                    <a:pt x="702" y="720"/>
                  </a:lnTo>
                  <a:lnTo>
                    <a:pt x="674" y="732"/>
                  </a:lnTo>
                  <a:lnTo>
                    <a:pt x="649" y="748"/>
                  </a:lnTo>
                  <a:lnTo>
                    <a:pt x="625" y="769"/>
                  </a:lnTo>
                  <a:lnTo>
                    <a:pt x="179" y="1217"/>
                  </a:lnTo>
                  <a:lnTo>
                    <a:pt x="163" y="1231"/>
                  </a:lnTo>
                  <a:lnTo>
                    <a:pt x="144" y="1241"/>
                  </a:lnTo>
                  <a:lnTo>
                    <a:pt x="125" y="1246"/>
                  </a:lnTo>
                  <a:lnTo>
                    <a:pt x="105" y="1249"/>
                  </a:lnTo>
                  <a:lnTo>
                    <a:pt x="85" y="1246"/>
                  </a:lnTo>
                  <a:lnTo>
                    <a:pt x="66" y="1241"/>
                  </a:lnTo>
                  <a:lnTo>
                    <a:pt x="47" y="1231"/>
                  </a:lnTo>
                  <a:lnTo>
                    <a:pt x="30" y="1217"/>
                  </a:lnTo>
                  <a:lnTo>
                    <a:pt x="16" y="1199"/>
                  </a:lnTo>
                  <a:lnTo>
                    <a:pt x="6" y="1177"/>
                  </a:lnTo>
                  <a:lnTo>
                    <a:pt x="0" y="1155"/>
                  </a:lnTo>
                  <a:lnTo>
                    <a:pt x="0" y="1131"/>
                  </a:lnTo>
                  <a:lnTo>
                    <a:pt x="6" y="1109"/>
                  </a:lnTo>
                  <a:lnTo>
                    <a:pt x="16" y="1087"/>
                  </a:lnTo>
                  <a:lnTo>
                    <a:pt x="30" y="1068"/>
                  </a:lnTo>
                  <a:lnTo>
                    <a:pt x="476" y="619"/>
                  </a:lnTo>
                  <a:lnTo>
                    <a:pt x="513" y="587"/>
                  </a:lnTo>
                  <a:lnTo>
                    <a:pt x="552" y="558"/>
                  </a:lnTo>
                  <a:lnTo>
                    <a:pt x="594" y="536"/>
                  </a:lnTo>
                  <a:lnTo>
                    <a:pt x="637" y="518"/>
                  </a:lnTo>
                  <a:lnTo>
                    <a:pt x="682" y="505"/>
                  </a:lnTo>
                  <a:lnTo>
                    <a:pt x="727" y="498"/>
                  </a:lnTo>
                  <a:lnTo>
                    <a:pt x="773" y="496"/>
                  </a:lnTo>
                  <a:lnTo>
                    <a:pt x="819" y="499"/>
                  </a:lnTo>
                  <a:lnTo>
                    <a:pt x="865" y="506"/>
                  </a:lnTo>
                  <a:lnTo>
                    <a:pt x="910" y="520"/>
                  </a:lnTo>
                  <a:lnTo>
                    <a:pt x="953" y="539"/>
                  </a:lnTo>
                  <a:lnTo>
                    <a:pt x="995" y="562"/>
                  </a:lnTo>
                  <a:lnTo>
                    <a:pt x="1035" y="591"/>
                  </a:lnTo>
                  <a:lnTo>
                    <a:pt x="1061" y="609"/>
                  </a:lnTo>
                  <a:lnTo>
                    <a:pt x="1089" y="623"/>
                  </a:lnTo>
                  <a:lnTo>
                    <a:pt x="1117" y="631"/>
                  </a:lnTo>
                  <a:lnTo>
                    <a:pt x="1147" y="637"/>
                  </a:lnTo>
                  <a:lnTo>
                    <a:pt x="1177" y="638"/>
                  </a:lnTo>
                  <a:lnTo>
                    <a:pt x="1206" y="634"/>
                  </a:lnTo>
                  <a:lnTo>
                    <a:pt x="1235" y="626"/>
                  </a:lnTo>
                  <a:lnTo>
                    <a:pt x="1263" y="614"/>
                  </a:lnTo>
                  <a:lnTo>
                    <a:pt x="1289" y="597"/>
                  </a:lnTo>
                  <a:lnTo>
                    <a:pt x="1312" y="576"/>
                  </a:lnTo>
                  <a:lnTo>
                    <a:pt x="1676" y="211"/>
                  </a:lnTo>
                  <a:lnTo>
                    <a:pt x="1560" y="211"/>
                  </a:lnTo>
                  <a:lnTo>
                    <a:pt x="1536" y="208"/>
                  </a:lnTo>
                  <a:lnTo>
                    <a:pt x="1513" y="200"/>
                  </a:lnTo>
                  <a:lnTo>
                    <a:pt x="1494" y="187"/>
                  </a:lnTo>
                  <a:lnTo>
                    <a:pt x="1478" y="172"/>
                  </a:lnTo>
                  <a:lnTo>
                    <a:pt x="1466" y="152"/>
                  </a:lnTo>
                  <a:lnTo>
                    <a:pt x="1457" y="129"/>
                  </a:lnTo>
                  <a:lnTo>
                    <a:pt x="1454" y="105"/>
                  </a:lnTo>
                  <a:lnTo>
                    <a:pt x="1457" y="81"/>
                  </a:lnTo>
                  <a:lnTo>
                    <a:pt x="1466" y="58"/>
                  </a:lnTo>
                  <a:lnTo>
                    <a:pt x="1478" y="39"/>
                  </a:lnTo>
                  <a:lnTo>
                    <a:pt x="1494" y="23"/>
                  </a:lnTo>
                  <a:lnTo>
                    <a:pt x="1513" y="10"/>
                  </a:lnTo>
                  <a:lnTo>
                    <a:pt x="1536" y="2"/>
                  </a:lnTo>
                  <a:lnTo>
                    <a:pt x="1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6" name="Freeform 262">
              <a:extLst>
                <a:ext uri="{FF2B5EF4-FFF2-40B4-BE49-F238E27FC236}">
                  <a16:creationId xmlns:a16="http://schemas.microsoft.com/office/drawing/2014/main" xmlns="" id="{6D130A03-9B74-41DE-ABB8-410CEEED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447"/>
              <a:ext cx="117" cy="10"/>
            </a:xfrm>
            <a:custGeom>
              <a:avLst/>
              <a:gdLst>
                <a:gd name="T0" fmla="*/ 105 w 2335"/>
                <a:gd name="T1" fmla="*/ 0 h 211"/>
                <a:gd name="T2" fmla="*/ 2231 w 2335"/>
                <a:gd name="T3" fmla="*/ 0 h 211"/>
                <a:gd name="T4" fmla="*/ 2255 w 2335"/>
                <a:gd name="T5" fmla="*/ 3 h 211"/>
                <a:gd name="T6" fmla="*/ 2276 w 2335"/>
                <a:gd name="T7" fmla="*/ 11 h 211"/>
                <a:gd name="T8" fmla="*/ 2296 w 2335"/>
                <a:gd name="T9" fmla="*/ 24 h 211"/>
                <a:gd name="T10" fmla="*/ 2313 w 2335"/>
                <a:gd name="T11" fmla="*/ 39 h 211"/>
                <a:gd name="T12" fmla="*/ 2325 w 2335"/>
                <a:gd name="T13" fmla="*/ 59 h 211"/>
                <a:gd name="T14" fmla="*/ 2333 w 2335"/>
                <a:gd name="T15" fmla="*/ 82 h 211"/>
                <a:gd name="T16" fmla="*/ 2335 w 2335"/>
                <a:gd name="T17" fmla="*/ 106 h 211"/>
                <a:gd name="T18" fmla="*/ 2333 w 2335"/>
                <a:gd name="T19" fmla="*/ 130 h 211"/>
                <a:gd name="T20" fmla="*/ 2325 w 2335"/>
                <a:gd name="T21" fmla="*/ 152 h 211"/>
                <a:gd name="T22" fmla="*/ 2313 w 2335"/>
                <a:gd name="T23" fmla="*/ 172 h 211"/>
                <a:gd name="T24" fmla="*/ 2296 w 2335"/>
                <a:gd name="T25" fmla="*/ 188 h 211"/>
                <a:gd name="T26" fmla="*/ 2276 w 2335"/>
                <a:gd name="T27" fmla="*/ 201 h 211"/>
                <a:gd name="T28" fmla="*/ 2255 w 2335"/>
                <a:gd name="T29" fmla="*/ 209 h 211"/>
                <a:gd name="T30" fmla="*/ 2231 w 2335"/>
                <a:gd name="T31" fmla="*/ 211 h 211"/>
                <a:gd name="T32" fmla="*/ 105 w 2335"/>
                <a:gd name="T33" fmla="*/ 211 h 211"/>
                <a:gd name="T34" fmla="*/ 81 w 2335"/>
                <a:gd name="T35" fmla="*/ 209 h 211"/>
                <a:gd name="T36" fmla="*/ 59 w 2335"/>
                <a:gd name="T37" fmla="*/ 201 h 211"/>
                <a:gd name="T38" fmla="*/ 40 w 2335"/>
                <a:gd name="T39" fmla="*/ 188 h 211"/>
                <a:gd name="T40" fmla="*/ 23 w 2335"/>
                <a:gd name="T41" fmla="*/ 172 h 211"/>
                <a:gd name="T42" fmla="*/ 11 w 2335"/>
                <a:gd name="T43" fmla="*/ 152 h 211"/>
                <a:gd name="T44" fmla="*/ 3 w 2335"/>
                <a:gd name="T45" fmla="*/ 130 h 211"/>
                <a:gd name="T46" fmla="*/ 0 w 2335"/>
                <a:gd name="T47" fmla="*/ 106 h 211"/>
                <a:gd name="T48" fmla="*/ 3 w 2335"/>
                <a:gd name="T49" fmla="*/ 82 h 211"/>
                <a:gd name="T50" fmla="*/ 11 w 2335"/>
                <a:gd name="T51" fmla="*/ 59 h 211"/>
                <a:gd name="T52" fmla="*/ 23 w 2335"/>
                <a:gd name="T53" fmla="*/ 39 h 211"/>
                <a:gd name="T54" fmla="*/ 40 w 2335"/>
                <a:gd name="T55" fmla="*/ 24 h 211"/>
                <a:gd name="T56" fmla="*/ 59 w 2335"/>
                <a:gd name="T57" fmla="*/ 11 h 211"/>
                <a:gd name="T58" fmla="*/ 81 w 2335"/>
                <a:gd name="T59" fmla="*/ 3 h 211"/>
                <a:gd name="T60" fmla="*/ 105 w 2335"/>
                <a:gd name="T6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5" h="211">
                  <a:moveTo>
                    <a:pt x="105" y="0"/>
                  </a:moveTo>
                  <a:lnTo>
                    <a:pt x="2231" y="0"/>
                  </a:lnTo>
                  <a:lnTo>
                    <a:pt x="2255" y="3"/>
                  </a:lnTo>
                  <a:lnTo>
                    <a:pt x="2276" y="11"/>
                  </a:lnTo>
                  <a:lnTo>
                    <a:pt x="2296" y="24"/>
                  </a:lnTo>
                  <a:lnTo>
                    <a:pt x="2313" y="39"/>
                  </a:lnTo>
                  <a:lnTo>
                    <a:pt x="2325" y="59"/>
                  </a:lnTo>
                  <a:lnTo>
                    <a:pt x="2333" y="82"/>
                  </a:lnTo>
                  <a:lnTo>
                    <a:pt x="2335" y="106"/>
                  </a:lnTo>
                  <a:lnTo>
                    <a:pt x="2333" y="130"/>
                  </a:lnTo>
                  <a:lnTo>
                    <a:pt x="2325" y="152"/>
                  </a:lnTo>
                  <a:lnTo>
                    <a:pt x="2313" y="172"/>
                  </a:lnTo>
                  <a:lnTo>
                    <a:pt x="2296" y="188"/>
                  </a:lnTo>
                  <a:lnTo>
                    <a:pt x="2276" y="201"/>
                  </a:lnTo>
                  <a:lnTo>
                    <a:pt x="2255" y="209"/>
                  </a:lnTo>
                  <a:lnTo>
                    <a:pt x="2231" y="211"/>
                  </a:lnTo>
                  <a:lnTo>
                    <a:pt x="105" y="211"/>
                  </a:lnTo>
                  <a:lnTo>
                    <a:pt x="81" y="209"/>
                  </a:lnTo>
                  <a:lnTo>
                    <a:pt x="59" y="201"/>
                  </a:lnTo>
                  <a:lnTo>
                    <a:pt x="40" y="188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0"/>
                  </a:lnTo>
                  <a:lnTo>
                    <a:pt x="0" y="106"/>
                  </a:lnTo>
                  <a:lnTo>
                    <a:pt x="3" y="82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4"/>
                  </a:lnTo>
                  <a:lnTo>
                    <a:pt x="59" y="11"/>
                  </a:lnTo>
                  <a:lnTo>
                    <a:pt x="81" y="3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7" name="Freeform 263">
              <a:extLst>
                <a:ext uri="{FF2B5EF4-FFF2-40B4-BE49-F238E27FC236}">
                  <a16:creationId xmlns:a16="http://schemas.microsoft.com/office/drawing/2014/main" xmlns="" id="{58B2A9E1-B09E-4A20-97EF-31D59E817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462"/>
              <a:ext cx="117" cy="11"/>
            </a:xfrm>
            <a:custGeom>
              <a:avLst/>
              <a:gdLst>
                <a:gd name="T0" fmla="*/ 105 w 2335"/>
                <a:gd name="T1" fmla="*/ 0 h 212"/>
                <a:gd name="T2" fmla="*/ 2231 w 2335"/>
                <a:gd name="T3" fmla="*/ 0 h 212"/>
                <a:gd name="T4" fmla="*/ 2255 w 2335"/>
                <a:gd name="T5" fmla="*/ 2 h 212"/>
                <a:gd name="T6" fmla="*/ 2276 w 2335"/>
                <a:gd name="T7" fmla="*/ 11 h 212"/>
                <a:gd name="T8" fmla="*/ 2296 w 2335"/>
                <a:gd name="T9" fmla="*/ 23 h 212"/>
                <a:gd name="T10" fmla="*/ 2313 w 2335"/>
                <a:gd name="T11" fmla="*/ 40 h 212"/>
                <a:gd name="T12" fmla="*/ 2325 w 2335"/>
                <a:gd name="T13" fmla="*/ 59 h 212"/>
                <a:gd name="T14" fmla="*/ 2333 w 2335"/>
                <a:gd name="T15" fmla="*/ 81 h 212"/>
                <a:gd name="T16" fmla="*/ 2335 w 2335"/>
                <a:gd name="T17" fmla="*/ 105 h 212"/>
                <a:gd name="T18" fmla="*/ 2333 w 2335"/>
                <a:gd name="T19" fmla="*/ 129 h 212"/>
                <a:gd name="T20" fmla="*/ 2325 w 2335"/>
                <a:gd name="T21" fmla="*/ 152 h 212"/>
                <a:gd name="T22" fmla="*/ 2313 w 2335"/>
                <a:gd name="T23" fmla="*/ 172 h 212"/>
                <a:gd name="T24" fmla="*/ 2296 w 2335"/>
                <a:gd name="T25" fmla="*/ 188 h 212"/>
                <a:gd name="T26" fmla="*/ 2276 w 2335"/>
                <a:gd name="T27" fmla="*/ 200 h 212"/>
                <a:gd name="T28" fmla="*/ 2255 w 2335"/>
                <a:gd name="T29" fmla="*/ 209 h 212"/>
                <a:gd name="T30" fmla="*/ 2231 w 2335"/>
                <a:gd name="T31" fmla="*/ 212 h 212"/>
                <a:gd name="T32" fmla="*/ 105 w 2335"/>
                <a:gd name="T33" fmla="*/ 212 h 212"/>
                <a:gd name="T34" fmla="*/ 81 w 2335"/>
                <a:gd name="T35" fmla="*/ 209 h 212"/>
                <a:gd name="T36" fmla="*/ 59 w 2335"/>
                <a:gd name="T37" fmla="*/ 200 h 212"/>
                <a:gd name="T38" fmla="*/ 40 w 2335"/>
                <a:gd name="T39" fmla="*/ 188 h 212"/>
                <a:gd name="T40" fmla="*/ 23 w 2335"/>
                <a:gd name="T41" fmla="*/ 172 h 212"/>
                <a:gd name="T42" fmla="*/ 11 w 2335"/>
                <a:gd name="T43" fmla="*/ 152 h 212"/>
                <a:gd name="T44" fmla="*/ 3 w 2335"/>
                <a:gd name="T45" fmla="*/ 129 h 212"/>
                <a:gd name="T46" fmla="*/ 0 w 2335"/>
                <a:gd name="T47" fmla="*/ 105 h 212"/>
                <a:gd name="T48" fmla="*/ 3 w 2335"/>
                <a:gd name="T49" fmla="*/ 81 h 212"/>
                <a:gd name="T50" fmla="*/ 11 w 2335"/>
                <a:gd name="T51" fmla="*/ 59 h 212"/>
                <a:gd name="T52" fmla="*/ 23 w 2335"/>
                <a:gd name="T53" fmla="*/ 40 h 212"/>
                <a:gd name="T54" fmla="*/ 40 w 2335"/>
                <a:gd name="T55" fmla="*/ 23 h 212"/>
                <a:gd name="T56" fmla="*/ 59 w 2335"/>
                <a:gd name="T57" fmla="*/ 11 h 212"/>
                <a:gd name="T58" fmla="*/ 81 w 2335"/>
                <a:gd name="T59" fmla="*/ 2 h 212"/>
                <a:gd name="T60" fmla="*/ 105 w 2335"/>
                <a:gd name="T6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5" h="212">
                  <a:moveTo>
                    <a:pt x="105" y="0"/>
                  </a:moveTo>
                  <a:lnTo>
                    <a:pt x="2231" y="0"/>
                  </a:lnTo>
                  <a:lnTo>
                    <a:pt x="2255" y="2"/>
                  </a:lnTo>
                  <a:lnTo>
                    <a:pt x="2276" y="11"/>
                  </a:lnTo>
                  <a:lnTo>
                    <a:pt x="2296" y="23"/>
                  </a:lnTo>
                  <a:lnTo>
                    <a:pt x="2313" y="40"/>
                  </a:lnTo>
                  <a:lnTo>
                    <a:pt x="2325" y="59"/>
                  </a:lnTo>
                  <a:lnTo>
                    <a:pt x="2333" y="81"/>
                  </a:lnTo>
                  <a:lnTo>
                    <a:pt x="2335" y="105"/>
                  </a:lnTo>
                  <a:lnTo>
                    <a:pt x="2333" y="129"/>
                  </a:lnTo>
                  <a:lnTo>
                    <a:pt x="2325" y="152"/>
                  </a:lnTo>
                  <a:lnTo>
                    <a:pt x="2313" y="172"/>
                  </a:lnTo>
                  <a:lnTo>
                    <a:pt x="2296" y="188"/>
                  </a:lnTo>
                  <a:lnTo>
                    <a:pt x="2276" y="200"/>
                  </a:lnTo>
                  <a:lnTo>
                    <a:pt x="2255" y="209"/>
                  </a:lnTo>
                  <a:lnTo>
                    <a:pt x="2231" y="212"/>
                  </a:lnTo>
                  <a:lnTo>
                    <a:pt x="105" y="212"/>
                  </a:lnTo>
                  <a:lnTo>
                    <a:pt x="81" y="209"/>
                  </a:lnTo>
                  <a:lnTo>
                    <a:pt x="59" y="200"/>
                  </a:lnTo>
                  <a:lnTo>
                    <a:pt x="40" y="188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29"/>
                  </a:lnTo>
                  <a:lnTo>
                    <a:pt x="0" y="105"/>
                  </a:lnTo>
                  <a:lnTo>
                    <a:pt x="3" y="81"/>
                  </a:lnTo>
                  <a:lnTo>
                    <a:pt x="11" y="59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1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28" name="Freeform 264">
              <a:extLst>
                <a:ext uri="{FF2B5EF4-FFF2-40B4-BE49-F238E27FC236}">
                  <a16:creationId xmlns:a16="http://schemas.microsoft.com/office/drawing/2014/main" xmlns="" id="{3FE968D6-D23A-4121-9152-6847263F1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478"/>
              <a:ext cx="117" cy="10"/>
            </a:xfrm>
            <a:custGeom>
              <a:avLst/>
              <a:gdLst>
                <a:gd name="T0" fmla="*/ 105 w 2335"/>
                <a:gd name="T1" fmla="*/ 0 h 211"/>
                <a:gd name="T2" fmla="*/ 2231 w 2335"/>
                <a:gd name="T3" fmla="*/ 0 h 211"/>
                <a:gd name="T4" fmla="*/ 2255 w 2335"/>
                <a:gd name="T5" fmla="*/ 3 h 211"/>
                <a:gd name="T6" fmla="*/ 2276 w 2335"/>
                <a:gd name="T7" fmla="*/ 10 h 211"/>
                <a:gd name="T8" fmla="*/ 2296 w 2335"/>
                <a:gd name="T9" fmla="*/ 23 h 211"/>
                <a:gd name="T10" fmla="*/ 2313 w 2335"/>
                <a:gd name="T11" fmla="*/ 39 h 211"/>
                <a:gd name="T12" fmla="*/ 2325 w 2335"/>
                <a:gd name="T13" fmla="*/ 59 h 211"/>
                <a:gd name="T14" fmla="*/ 2333 w 2335"/>
                <a:gd name="T15" fmla="*/ 81 h 211"/>
                <a:gd name="T16" fmla="*/ 2335 w 2335"/>
                <a:gd name="T17" fmla="*/ 105 h 211"/>
                <a:gd name="T18" fmla="*/ 2333 w 2335"/>
                <a:gd name="T19" fmla="*/ 130 h 211"/>
                <a:gd name="T20" fmla="*/ 2325 w 2335"/>
                <a:gd name="T21" fmla="*/ 152 h 211"/>
                <a:gd name="T22" fmla="*/ 2313 w 2335"/>
                <a:gd name="T23" fmla="*/ 172 h 211"/>
                <a:gd name="T24" fmla="*/ 2296 w 2335"/>
                <a:gd name="T25" fmla="*/ 188 h 211"/>
                <a:gd name="T26" fmla="*/ 2276 w 2335"/>
                <a:gd name="T27" fmla="*/ 201 h 211"/>
                <a:gd name="T28" fmla="*/ 2255 w 2335"/>
                <a:gd name="T29" fmla="*/ 208 h 211"/>
                <a:gd name="T30" fmla="*/ 2231 w 2335"/>
                <a:gd name="T31" fmla="*/ 211 h 211"/>
                <a:gd name="T32" fmla="*/ 105 w 2335"/>
                <a:gd name="T33" fmla="*/ 211 h 211"/>
                <a:gd name="T34" fmla="*/ 81 w 2335"/>
                <a:gd name="T35" fmla="*/ 208 h 211"/>
                <a:gd name="T36" fmla="*/ 59 w 2335"/>
                <a:gd name="T37" fmla="*/ 201 h 211"/>
                <a:gd name="T38" fmla="*/ 40 w 2335"/>
                <a:gd name="T39" fmla="*/ 188 h 211"/>
                <a:gd name="T40" fmla="*/ 23 w 2335"/>
                <a:gd name="T41" fmla="*/ 172 h 211"/>
                <a:gd name="T42" fmla="*/ 11 w 2335"/>
                <a:gd name="T43" fmla="*/ 152 h 211"/>
                <a:gd name="T44" fmla="*/ 3 w 2335"/>
                <a:gd name="T45" fmla="*/ 130 h 211"/>
                <a:gd name="T46" fmla="*/ 0 w 2335"/>
                <a:gd name="T47" fmla="*/ 105 h 211"/>
                <a:gd name="T48" fmla="*/ 3 w 2335"/>
                <a:gd name="T49" fmla="*/ 81 h 211"/>
                <a:gd name="T50" fmla="*/ 11 w 2335"/>
                <a:gd name="T51" fmla="*/ 59 h 211"/>
                <a:gd name="T52" fmla="*/ 23 w 2335"/>
                <a:gd name="T53" fmla="*/ 39 h 211"/>
                <a:gd name="T54" fmla="*/ 40 w 2335"/>
                <a:gd name="T55" fmla="*/ 23 h 211"/>
                <a:gd name="T56" fmla="*/ 59 w 2335"/>
                <a:gd name="T57" fmla="*/ 10 h 211"/>
                <a:gd name="T58" fmla="*/ 81 w 2335"/>
                <a:gd name="T59" fmla="*/ 3 h 211"/>
                <a:gd name="T60" fmla="*/ 105 w 2335"/>
                <a:gd name="T6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5" h="211">
                  <a:moveTo>
                    <a:pt x="105" y="0"/>
                  </a:moveTo>
                  <a:lnTo>
                    <a:pt x="2231" y="0"/>
                  </a:lnTo>
                  <a:lnTo>
                    <a:pt x="2255" y="3"/>
                  </a:lnTo>
                  <a:lnTo>
                    <a:pt x="2276" y="10"/>
                  </a:lnTo>
                  <a:lnTo>
                    <a:pt x="2296" y="23"/>
                  </a:lnTo>
                  <a:lnTo>
                    <a:pt x="2313" y="39"/>
                  </a:lnTo>
                  <a:lnTo>
                    <a:pt x="2325" y="59"/>
                  </a:lnTo>
                  <a:lnTo>
                    <a:pt x="2333" y="81"/>
                  </a:lnTo>
                  <a:lnTo>
                    <a:pt x="2335" y="105"/>
                  </a:lnTo>
                  <a:lnTo>
                    <a:pt x="2333" y="130"/>
                  </a:lnTo>
                  <a:lnTo>
                    <a:pt x="2325" y="152"/>
                  </a:lnTo>
                  <a:lnTo>
                    <a:pt x="2313" y="172"/>
                  </a:lnTo>
                  <a:lnTo>
                    <a:pt x="2296" y="188"/>
                  </a:lnTo>
                  <a:lnTo>
                    <a:pt x="2276" y="201"/>
                  </a:lnTo>
                  <a:lnTo>
                    <a:pt x="2255" y="208"/>
                  </a:lnTo>
                  <a:lnTo>
                    <a:pt x="2231" y="211"/>
                  </a:lnTo>
                  <a:lnTo>
                    <a:pt x="105" y="211"/>
                  </a:lnTo>
                  <a:lnTo>
                    <a:pt x="81" y="208"/>
                  </a:lnTo>
                  <a:lnTo>
                    <a:pt x="59" y="201"/>
                  </a:lnTo>
                  <a:lnTo>
                    <a:pt x="40" y="188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0"/>
                  </a:lnTo>
                  <a:lnTo>
                    <a:pt x="0" y="105"/>
                  </a:lnTo>
                  <a:lnTo>
                    <a:pt x="3" y="81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59" y="10"/>
                  </a:lnTo>
                  <a:lnTo>
                    <a:pt x="81" y="3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25A2AFAA-F3FC-479B-AA4A-CD8F5B011E59}"/>
              </a:ext>
            </a:extLst>
          </p:cNvPr>
          <p:cNvSpPr/>
          <p:nvPr/>
        </p:nvSpPr>
        <p:spPr>
          <a:xfrm>
            <a:off x="978458" y="3283743"/>
            <a:ext cx="1012825" cy="10128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F8534E1D-E080-4B64-B7E8-C3AFB597CA6F}"/>
              </a:ext>
            </a:extLst>
          </p:cNvPr>
          <p:cNvSpPr txBox="1"/>
          <p:nvPr/>
        </p:nvSpPr>
        <p:spPr>
          <a:xfrm>
            <a:off x="2072778" y="3188987"/>
            <a:ext cx="259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I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Advanced technology</a:t>
            </a:r>
            <a:endParaRPr lang="en-IN" sz="2000" b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3C7ED8B0-2799-48C1-87C5-810FB40B0807}"/>
              </a:ext>
            </a:extLst>
          </p:cNvPr>
          <p:cNvSpPr/>
          <p:nvPr/>
        </p:nvSpPr>
        <p:spPr>
          <a:xfrm>
            <a:off x="2114982" y="3494517"/>
            <a:ext cx="28556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Most of engine today is using high pressure injection technology. High Pressure injection is very sensitive to water contaminations.</a:t>
            </a:r>
            <a:endParaRPr lang="en-IN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DC243321-E70D-4C75-BB3F-68A7FF82EDD1}"/>
              </a:ext>
            </a:extLst>
          </p:cNvPr>
          <p:cNvSpPr/>
          <p:nvPr/>
        </p:nvSpPr>
        <p:spPr>
          <a:xfrm>
            <a:off x="978458" y="4879523"/>
            <a:ext cx="1012825" cy="10128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DE1691B5-7FCB-4E72-B662-5B886787FCD4}"/>
              </a:ext>
            </a:extLst>
          </p:cNvPr>
          <p:cNvSpPr txBox="1"/>
          <p:nvPr/>
        </p:nvSpPr>
        <p:spPr>
          <a:xfrm>
            <a:off x="2072778" y="4784767"/>
            <a:ext cx="385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I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Down time and additional cost</a:t>
            </a:r>
            <a:endParaRPr lang="en-IN" sz="2000" b="1" dirty="0">
              <a:solidFill>
                <a:srgbClr val="0070C0"/>
              </a:solidFill>
              <a:latin typeface="Calibri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FFC0DC84-0720-4BB2-98DF-C41462A06012}"/>
              </a:ext>
            </a:extLst>
          </p:cNvPr>
          <p:cNvSpPr/>
          <p:nvPr/>
        </p:nvSpPr>
        <p:spPr>
          <a:xfrm>
            <a:off x="2114982" y="5090297"/>
            <a:ext cx="28556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Contaminations can cause engine to produce less power, high fuel consumption and early injector failure.</a:t>
            </a:r>
            <a:endParaRPr lang="en-IN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589" y="2020490"/>
            <a:ext cx="622592" cy="5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Trial #1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20518" y="1549121"/>
            <a:ext cx="3434596" cy="279959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Grande" charset="0"/>
              <a:buChar char="-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None/>
            </a:pPr>
            <a:r>
              <a:rPr lang="en-US" u="sng" dirty="0" smtClean="0"/>
              <a:t>Industrial Pro Upgrade Trial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Unit: PC5500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Location: Peru (South Africa)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2x Engines QSK38 MCRS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dirty="0" smtClean="0"/>
              <a:t>Existing Fuel Filters</a:t>
            </a:r>
          </a:p>
          <a:p>
            <a:pPr lvl="1" fontAlgn="auto">
              <a:spcAft>
                <a:spcPts val="0"/>
              </a:spcAft>
              <a:buClrTx/>
            </a:pPr>
            <a:r>
              <a:rPr lang="en-US" dirty="0" smtClean="0"/>
              <a:t>Stage 1 - FH23458 with 2x FS19763 filters  – 7 micron</a:t>
            </a:r>
          </a:p>
          <a:p>
            <a:pPr fontAlgn="auto">
              <a:spcAft>
                <a:spcPts val="0"/>
              </a:spcAft>
              <a:buClrTx/>
            </a:pPr>
            <a:r>
              <a:rPr lang="en-US" b="1" dirty="0" smtClean="0"/>
              <a:t>TRIAL</a:t>
            </a:r>
            <a:r>
              <a:rPr lang="en-US" dirty="0" smtClean="0"/>
              <a:t>: Upgrade Fuel Filter</a:t>
            </a:r>
          </a:p>
          <a:p>
            <a:pPr lvl="1" fontAlgn="auto">
              <a:spcAft>
                <a:spcPts val="0"/>
              </a:spcAft>
              <a:buClrTx/>
            </a:pPr>
            <a:r>
              <a:rPr lang="en-US" dirty="0"/>
              <a:t>Stage 1 - Install single tall industrial pro </a:t>
            </a:r>
            <a:r>
              <a:rPr lang="en-US" dirty="0" smtClean="0"/>
              <a:t>FH23903 with FS53014 (</a:t>
            </a:r>
            <a:r>
              <a:rPr lang="en-US" dirty="0" err="1" smtClean="0"/>
              <a:t>NanoNet</a:t>
            </a:r>
            <a:r>
              <a:rPr lang="en-US" dirty="0" smtClean="0"/>
              <a:t> Media)</a:t>
            </a:r>
          </a:p>
          <a:p>
            <a:pPr marL="457200" lvl="1" indent="0" fontAlgn="auto">
              <a:spcAft>
                <a:spcPts val="0"/>
              </a:spcAft>
              <a:buClrTx/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3622" y="1249809"/>
            <a:ext cx="1981200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Stage 2</a:t>
            </a:r>
          </a:p>
          <a:p>
            <a:pPr algn="l"/>
            <a:r>
              <a:rPr lang="en-US" sz="1400" dirty="0" smtClean="0"/>
              <a:t>Secondary filters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2306" y="1225402"/>
            <a:ext cx="1734063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Stage 1</a:t>
            </a:r>
          </a:p>
          <a:p>
            <a:pPr algn="l"/>
            <a:r>
              <a:rPr lang="en-US" sz="1400" b="1" dirty="0" smtClean="0"/>
              <a:t>Primary filters</a:t>
            </a:r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389" y="1942967"/>
            <a:ext cx="1950770" cy="3468035"/>
          </a:xfrm>
          <a:prstGeom prst="rect">
            <a:avLst/>
          </a:prstGeom>
        </p:spPr>
      </p:pic>
      <p:pic>
        <p:nvPicPr>
          <p:cNvPr id="16" name="Content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0" y="1957366"/>
            <a:ext cx="4484041" cy="336816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 bwMode="auto">
          <a:xfrm>
            <a:off x="4727176" y="4603898"/>
            <a:ext cx="737959" cy="369922"/>
          </a:xfrm>
          <a:prstGeom prst="rightArrow">
            <a:avLst/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121920" rIns="121920" bIns="121920" numCol="1" rtlCol="0" anchor="ctr" anchorCtr="0" compatLnSpc="1">
            <a:prstTxWarp prst="textNoShape">
              <a:avLst/>
            </a:prstTxWarp>
          </a:bodyPr>
          <a:lstStyle/>
          <a:p>
            <a:pPr marL="309026" indent="-309026" algn="r" defTabSz="1219170" fontAlgn="base"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727176" y="2711302"/>
            <a:ext cx="652899" cy="402837"/>
          </a:xfrm>
          <a:prstGeom prst="rightArrow">
            <a:avLst/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121920" rIns="121920" bIns="121920" numCol="1" rtlCol="0" anchor="ctr" anchorCtr="0" compatLnSpc="1">
            <a:prstTxWarp prst="textNoShape">
              <a:avLst/>
            </a:prstTxWarp>
          </a:bodyPr>
          <a:lstStyle/>
          <a:p>
            <a:pPr marL="309026" indent="-309026" algn="r" defTabSz="1219170" fontAlgn="base"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1389" y="1225402"/>
            <a:ext cx="1734063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Stage 1 (Upgrade)</a:t>
            </a:r>
          </a:p>
          <a:p>
            <a:pPr algn="l"/>
            <a:r>
              <a:rPr lang="en-US" sz="1400" b="1" dirty="0" smtClean="0"/>
              <a:t>Primary filters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78764"/>
              </p:ext>
            </p:extLst>
          </p:nvPr>
        </p:nvGraphicFramePr>
        <p:xfrm>
          <a:off x="94000" y="5677680"/>
          <a:ext cx="8001000" cy="10170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22325"/>
                <a:gridCol w="1692275"/>
                <a:gridCol w="1371600"/>
                <a:gridCol w="685800"/>
                <a:gridCol w="685800"/>
                <a:gridCol w="1431925"/>
                <a:gridCol w="685800"/>
                <a:gridCol w="625475"/>
              </a:tblGrid>
              <a:tr h="4876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kern="1200" dirty="0" smtClean="0"/>
                        <a:t>System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/>
                        <a:t>Description</a:t>
                      </a:r>
                      <a:endParaRPr lang="en-US" sz="1100" kern="1200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kern="1200" dirty="0"/>
                        <a:t>Existing P/No.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kern="1200" dirty="0"/>
                        <a:t>Service Life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kern="1200" dirty="0" smtClean="0"/>
                        <a:t># units engine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kern="1200" dirty="0" smtClean="0"/>
                        <a:t>New </a:t>
                      </a:r>
                      <a:r>
                        <a:rPr lang="en-US" sz="1100" kern="1200" dirty="0"/>
                        <a:t>P/No.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kern="1200" dirty="0"/>
                        <a:t>Service Life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kern="1200" dirty="0" smtClean="0"/>
                        <a:t># units per engine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409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/>
                        <a:t> </a:t>
                      </a:r>
                      <a:r>
                        <a:rPr lang="en-US" sz="1100" kern="1200" dirty="0" smtClean="0"/>
                        <a:t>Fuel System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1 – Fuel Filter</a:t>
                      </a:r>
                      <a:endParaRPr lang="en-US" sz="11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FH23458 – dual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(PN# 4964098)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kern="120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FH23903</a:t>
                      </a:r>
                      <a:r>
                        <a:rPr lang="en-US" sz="11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single tall</a:t>
                      </a:r>
                    </a:p>
                    <a:p>
                      <a:pPr algn="ctr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731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/>
                        <a:t> 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kern="1200" dirty="0">
                          <a:solidFill>
                            <a:srgbClr val="FF0000"/>
                          </a:solidFill>
                        </a:rPr>
                        <a:t>Stage 1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</a:rPr>
                        <a:t>– Element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</a:rPr>
                        <a:t>FS19763 - </a:t>
                      </a:r>
                      <a:r>
                        <a:rPr lang="en-US" sz="11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7micron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kern="120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</a:rPr>
                        <a:t>125-250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FS53014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500-1000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to protect fuel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48016" y="1534675"/>
            <a:ext cx="6710418" cy="400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07799" y="1673497"/>
            <a:ext cx="5099821" cy="4246637"/>
            <a:chOff x="107799" y="1037878"/>
            <a:chExt cx="5099821" cy="424663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799" y="1037878"/>
              <a:ext cx="4096211" cy="424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517308" y="4031279"/>
              <a:ext cx="3164681" cy="0"/>
            </a:xfrm>
            <a:prstGeom prst="line">
              <a:avLst/>
            </a:prstGeom>
            <a:solidFill>
              <a:srgbClr val="C0C0C0"/>
            </a:solidFill>
            <a:ln w="381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681989" y="3817402"/>
              <a:ext cx="1525631" cy="450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en-US" sz="900" b="1" dirty="0">
                  <a:solidFill>
                    <a:srgbClr val="FF0000"/>
                  </a:solidFill>
                </a:rPr>
                <a:t>ISO 16:  Fuel Injection Equipment </a:t>
              </a:r>
              <a:r>
                <a:rPr lang="en-US" sz="900" b="1" i="1" dirty="0">
                  <a:solidFill>
                    <a:srgbClr val="FF0000"/>
                  </a:solidFill>
                </a:rPr>
                <a:t>Periodic</a:t>
              </a:r>
              <a:r>
                <a:rPr lang="en-US" sz="900" b="1" dirty="0">
                  <a:solidFill>
                    <a:srgbClr val="FF0000"/>
                  </a:solidFill>
                </a:rPr>
                <a:t> Contamination Limit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17308" y="4763136"/>
              <a:ext cx="3164681" cy="0"/>
            </a:xfrm>
            <a:prstGeom prst="line">
              <a:avLst/>
            </a:prstGeom>
            <a:solidFill>
              <a:srgbClr val="C0C0C0"/>
            </a:solidFill>
            <a:ln w="38100" cap="flat" cmpd="sng" algn="ctr">
              <a:solidFill>
                <a:srgbClr val="EE2E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3681989" y="4459061"/>
              <a:ext cx="1525631" cy="450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en-US" sz="900" b="1" dirty="0">
                  <a:solidFill>
                    <a:srgbClr val="FF0000"/>
                  </a:solidFill>
                </a:rPr>
                <a:t>ISO 11:  Fuel Injection Equipment </a:t>
              </a:r>
              <a:r>
                <a:rPr lang="en-US" sz="900" b="1" i="1" dirty="0">
                  <a:solidFill>
                    <a:srgbClr val="FF0000"/>
                  </a:solidFill>
                </a:rPr>
                <a:t>Continuous</a:t>
              </a:r>
              <a:r>
                <a:rPr lang="en-US" sz="900" b="1" dirty="0">
                  <a:solidFill>
                    <a:srgbClr val="FF0000"/>
                  </a:solidFill>
                </a:rPr>
                <a:t> Contamination Limit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0136143" y="3357679"/>
            <a:ext cx="1295717" cy="684751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to protect fuel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020" y="4218993"/>
            <a:ext cx="1425875" cy="19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312" y="4407406"/>
            <a:ext cx="3505200" cy="21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611" y="1834890"/>
            <a:ext cx="2514781" cy="161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6352" y="2322259"/>
            <a:ext cx="2148947" cy="13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22" y="4525565"/>
            <a:ext cx="1039391" cy="6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98313" y="5287565"/>
            <a:ext cx="1099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latin typeface="Arial Black" pitchFamily="34" charset="0"/>
                <a:cs typeface="Times New Roman" pitchFamily="18" charset="0"/>
              </a:rPr>
              <a:t>PROTECTS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6918" y="3294371"/>
            <a:ext cx="759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EVERY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510" y="3446771"/>
            <a:ext cx="1543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latin typeface="Arial Black" pitchFamily="34" charset="0"/>
                <a:cs typeface="Times New Roman" pitchFamily="18" charset="0"/>
              </a:rPr>
              <a:t>BATCH OF FUEL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4386" y="3457403"/>
            <a:ext cx="759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EVERY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1977" y="3609803"/>
            <a:ext cx="2529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latin typeface="Arial Black" pitchFamily="34" charset="0"/>
                <a:cs typeface="Times New Roman" pitchFamily="18" charset="0"/>
              </a:rPr>
              <a:t>OPERATING ENVIRONMENT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8987" y="6076571"/>
            <a:ext cx="759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EVERY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6580" y="6228971"/>
            <a:ext cx="1569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latin typeface="Arial Black" pitchFamily="34" charset="0"/>
                <a:cs typeface="Times New Roman" pitchFamily="18" charset="0"/>
              </a:rPr>
              <a:t>FILTER CHANGE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6671" y="4038241"/>
            <a:ext cx="1583475" cy="16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0285" y="1911725"/>
            <a:ext cx="1996027" cy="13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3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to protect fuel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33708" y="1337548"/>
            <a:ext cx="7404777" cy="4410719"/>
            <a:chOff x="1118886" y="877710"/>
            <a:chExt cx="5553583" cy="33080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886" y="877710"/>
              <a:ext cx="5553583" cy="330803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3485322" y="980661"/>
              <a:ext cx="841513" cy="2054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121920" rIns="121920" bIns="121920" numCol="1" rtlCol="0" anchor="ctr" anchorCtr="0" compatLnSpc="1">
              <a:prstTxWarp prst="textNoShape">
                <a:avLst/>
              </a:prstTxWarp>
            </a:bodyPr>
            <a:lstStyle/>
            <a:p>
              <a:pPr marL="309026" indent="-309026" algn="r" defTabSz="1219170" fontAlgn="base">
                <a:spcBef>
                  <a:spcPct val="35000"/>
                </a:spcBef>
                <a:spcAft>
                  <a:spcPct val="0"/>
                </a:spcAft>
                <a:buClr>
                  <a:srgbClr val="FF140A"/>
                </a:buClr>
              </a:pPr>
              <a:endParaRPr lang="en-AU" sz="2400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5164" y="3925835"/>
            <a:ext cx="933856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AU" sz="1400" dirty="0"/>
              <a:t>Fuel Supply acceptable standard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7749" y="2450955"/>
            <a:ext cx="1536773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AU" sz="1400" dirty="0"/>
              <a:t>Contaminant levels not reducing.</a:t>
            </a:r>
          </a:p>
          <a:p>
            <a:pPr algn="ctr">
              <a:lnSpc>
                <a:spcPts val="1400"/>
              </a:lnSpc>
            </a:pPr>
            <a:r>
              <a:rPr lang="en-AU" sz="1400" dirty="0"/>
              <a:t>Filters 30</a:t>
            </a:r>
            <a:r>
              <a:rPr lang="en-A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µm </a:t>
            </a:r>
            <a:br>
              <a:rPr lang="en-AU" sz="1400" dirty="0">
                <a:solidFill>
                  <a:schemeClr val="dk1"/>
                </a:solidFill>
                <a:latin typeface="Arial Narrow" panose="020B0606020202030204" pitchFamily="34" charset="0"/>
              </a:rPr>
            </a:br>
            <a:r>
              <a:rPr lang="en-A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replace elements</a:t>
            </a:r>
            <a:br>
              <a:rPr lang="en-AU" sz="1400" dirty="0">
                <a:solidFill>
                  <a:schemeClr val="dk1"/>
                </a:solidFill>
                <a:latin typeface="Arial Narrow" panose="020B0606020202030204" pitchFamily="34" charset="0"/>
              </a:rPr>
            </a:br>
            <a:r>
              <a:rPr lang="en-A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ensure &lt;10µm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67" y="3539468"/>
            <a:ext cx="1754909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AU" sz="1400" dirty="0"/>
              <a:t>Day tanks contaminated</a:t>
            </a:r>
            <a:br>
              <a:rPr lang="en-AU" sz="1400" dirty="0"/>
            </a:br>
            <a:r>
              <a:rPr lang="en-AU" sz="1400" dirty="0"/>
              <a:t>ISO count increased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7367" y="2301317"/>
            <a:ext cx="1381328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AU" sz="1400" dirty="0"/>
              <a:t>Filling tank filtration 6</a:t>
            </a:r>
            <a:r>
              <a:rPr lang="en-A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µm</a:t>
            </a:r>
            <a:br>
              <a:rPr lang="en-AU" sz="1400" dirty="0">
                <a:solidFill>
                  <a:schemeClr val="dk1"/>
                </a:solidFill>
                <a:latin typeface="Arial Narrow" panose="020B0606020202030204" pitchFamily="34" charset="0"/>
              </a:rPr>
            </a:br>
            <a:r>
              <a:rPr lang="en-A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assisting reduce contaminant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964" y="3207692"/>
            <a:ext cx="170234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AU" sz="1333" dirty="0">
                <a:solidFill>
                  <a:srgbClr val="FF0000"/>
                </a:solidFill>
                <a:latin typeface="Arial Narrow" panose="020B0606020202030204" pitchFamily="34" charset="0"/>
              </a:rPr>
              <a:t>Contaminant entering tank… leading to excessive contaminant </a:t>
            </a:r>
            <a:r>
              <a:rPr lang="en-AU" sz="1333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levels</a:t>
            </a:r>
            <a:endParaRPr lang="en-AU" sz="1333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740" y="3925836"/>
            <a:ext cx="1204227" cy="817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015" y="2112781"/>
            <a:ext cx="1108504" cy="8442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877" y="3937634"/>
            <a:ext cx="868605" cy="805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050" y="1333486"/>
            <a:ext cx="867267" cy="11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to protect fuel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F6723F6-1805-4DF6-A669-5273AD9DAEC0}"/>
              </a:ext>
            </a:extLst>
          </p:cNvPr>
          <p:cNvSpPr/>
          <p:nvPr/>
        </p:nvSpPr>
        <p:spPr>
          <a:xfrm>
            <a:off x="7207252" y="1887917"/>
            <a:ext cx="1308100" cy="1308100"/>
          </a:xfrm>
          <a:prstGeom prst="ellips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149BB1C-4C2B-4943-B52E-38740465F131}"/>
              </a:ext>
            </a:extLst>
          </p:cNvPr>
          <p:cNvSpPr txBox="1"/>
          <p:nvPr/>
        </p:nvSpPr>
        <p:spPr>
          <a:xfrm>
            <a:off x="7207252" y="3487429"/>
            <a:ext cx="298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IN" sz="2400" b="1" dirty="0">
                <a:solidFill>
                  <a:prstClr val="white"/>
                </a:solidFill>
                <a:latin typeface="Calibri"/>
                <a:cs typeface="+mn-cs"/>
              </a:rPr>
              <a:t>SOMETHING ABOUT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IN" sz="2400" b="1" dirty="0">
                <a:solidFill>
                  <a:prstClr val="white"/>
                </a:solidFill>
                <a:latin typeface="Calibri"/>
                <a:cs typeface="+mn-cs"/>
              </a:rPr>
              <a:t>TARGET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01F4AF42-3A8D-4474-B033-9F6D19657683}"/>
              </a:ext>
            </a:extLst>
          </p:cNvPr>
          <p:cNvSpPr/>
          <p:nvPr/>
        </p:nvSpPr>
        <p:spPr>
          <a:xfrm>
            <a:off x="7207252" y="4352333"/>
            <a:ext cx="379094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200" dirty="0">
                <a:solidFill>
                  <a:prstClr val="white"/>
                </a:solidFill>
                <a:latin typeface="Calibri"/>
                <a:cs typeface="+mn-cs"/>
              </a:rPr>
              <a:t>Lorem ipsum </a:t>
            </a:r>
            <a:r>
              <a:rPr lang="en-GB" sz="1200" dirty="0" err="1">
                <a:solidFill>
                  <a:prstClr val="white"/>
                </a:solidFill>
                <a:latin typeface="Calibri"/>
                <a:cs typeface="+mn-cs"/>
              </a:rPr>
              <a:t>dolor</a:t>
            </a:r>
            <a:r>
              <a:rPr lang="en-GB" sz="1200" dirty="0">
                <a:solidFill>
                  <a:prstClr val="white"/>
                </a:solidFill>
                <a:latin typeface="Calibri"/>
                <a:cs typeface="+mn-cs"/>
              </a:rPr>
              <a:t> sit </a:t>
            </a:r>
            <a:r>
              <a:rPr lang="en-GB" sz="1200" dirty="0" err="1">
                <a:solidFill>
                  <a:prstClr val="white"/>
                </a:solidFill>
                <a:latin typeface="Calibri"/>
                <a:cs typeface="+mn-cs"/>
              </a:rPr>
              <a:t>amet</a:t>
            </a:r>
            <a:r>
              <a:rPr lang="en-GB" sz="1200" dirty="0">
                <a:solidFill>
                  <a:prstClr val="white"/>
                </a:solidFill>
                <a:latin typeface="Calibri"/>
                <a:cs typeface="+mn-cs"/>
              </a:rPr>
              <a:t>,</a:t>
            </a:r>
            <a:r>
              <a:rPr lang="en-IN" sz="1200" dirty="0">
                <a:solidFill>
                  <a:prstClr val="white"/>
                </a:solidFill>
                <a:latin typeface="Calibri"/>
                <a:cs typeface="+mn-cs"/>
              </a:rPr>
              <a:t> t the majority have suffered alteration in some form, by injected humour, or randomised.</a:t>
            </a:r>
            <a:r>
              <a:rPr lang="en-GB" sz="1200" dirty="0">
                <a:solidFill>
                  <a:prstClr val="white"/>
                </a:solidFill>
                <a:latin typeface="Calibri"/>
                <a:cs typeface="+mn-cs"/>
              </a:rPr>
              <a:t> Lorem ipsum </a:t>
            </a:r>
            <a:r>
              <a:rPr lang="en-GB" sz="1200" dirty="0" err="1">
                <a:solidFill>
                  <a:prstClr val="white"/>
                </a:solidFill>
                <a:latin typeface="Calibri"/>
                <a:cs typeface="+mn-cs"/>
              </a:rPr>
              <a:t>dolor</a:t>
            </a:r>
            <a:r>
              <a:rPr lang="en-GB" sz="1200" dirty="0">
                <a:solidFill>
                  <a:prstClr val="white"/>
                </a:solidFill>
                <a:latin typeface="Calibri"/>
                <a:cs typeface="+mn-cs"/>
              </a:rPr>
              <a:t> sit </a:t>
            </a:r>
            <a:r>
              <a:rPr lang="en-GB" sz="1200" dirty="0" err="1">
                <a:solidFill>
                  <a:prstClr val="white"/>
                </a:solidFill>
                <a:latin typeface="Calibri"/>
                <a:cs typeface="+mn-cs"/>
              </a:rPr>
              <a:t>amet</a:t>
            </a:r>
            <a:r>
              <a:rPr lang="en-GB" sz="1200" dirty="0">
                <a:solidFill>
                  <a:prstClr val="white"/>
                </a:solidFill>
                <a:latin typeface="Calibri"/>
                <a:cs typeface="+mn-cs"/>
              </a:rPr>
              <a:t>,</a:t>
            </a:r>
            <a:r>
              <a:rPr lang="en-IN" sz="1200" dirty="0">
                <a:solidFill>
                  <a:prstClr val="white"/>
                </a:solidFill>
                <a:latin typeface="Calibri"/>
                <a:cs typeface="+mn-cs"/>
              </a:rPr>
              <a:t> t the majority have suffered alteration in some form, by injected humour, or randomised.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IN" sz="12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3" name="Freeform 158">
            <a:extLst>
              <a:ext uri="{FF2B5EF4-FFF2-40B4-BE49-F238E27FC236}">
                <a16:creationId xmlns:a16="http://schemas.microsoft.com/office/drawing/2014/main" xmlns="" id="{21F6364F-027B-4602-A51B-C33F8B5FE18B}"/>
              </a:ext>
            </a:extLst>
          </p:cNvPr>
          <p:cNvSpPr>
            <a:spLocks noEditPoints="1"/>
          </p:cNvSpPr>
          <p:nvPr/>
        </p:nvSpPr>
        <p:spPr bwMode="auto">
          <a:xfrm>
            <a:off x="7531101" y="2217977"/>
            <a:ext cx="658814" cy="656445"/>
          </a:xfrm>
          <a:custGeom>
            <a:avLst/>
            <a:gdLst>
              <a:gd name="T0" fmla="*/ 805 w 3332"/>
              <a:gd name="T1" fmla="*/ 2886 h 3316"/>
              <a:gd name="T2" fmla="*/ 1135 w 3332"/>
              <a:gd name="T3" fmla="*/ 2937 h 3316"/>
              <a:gd name="T4" fmla="*/ 1283 w 3332"/>
              <a:gd name="T5" fmla="*/ 2868 h 3316"/>
              <a:gd name="T6" fmla="*/ 2430 w 3332"/>
              <a:gd name="T7" fmla="*/ 2519 h 3316"/>
              <a:gd name="T8" fmla="*/ 2157 w 3332"/>
              <a:gd name="T9" fmla="*/ 3074 h 3316"/>
              <a:gd name="T10" fmla="*/ 2646 w 3332"/>
              <a:gd name="T11" fmla="*/ 2674 h 3316"/>
              <a:gd name="T12" fmla="*/ 1983 w 3332"/>
              <a:gd name="T13" fmla="*/ 2633 h 3316"/>
              <a:gd name="T14" fmla="*/ 1778 w 3332"/>
              <a:gd name="T15" fmla="*/ 2748 h 3316"/>
              <a:gd name="T16" fmla="*/ 2107 w 3332"/>
              <a:gd name="T17" fmla="*/ 2783 h 3316"/>
              <a:gd name="T18" fmla="*/ 2004 w 3332"/>
              <a:gd name="T19" fmla="*/ 2351 h 3316"/>
              <a:gd name="T20" fmla="*/ 791 w 3332"/>
              <a:gd name="T21" fmla="*/ 1574 h 3316"/>
              <a:gd name="T22" fmla="*/ 1002 w 3332"/>
              <a:gd name="T23" fmla="*/ 1841 h 3316"/>
              <a:gd name="T24" fmla="*/ 775 w 3332"/>
              <a:gd name="T25" fmla="*/ 2197 h 3316"/>
              <a:gd name="T26" fmla="*/ 277 w 3332"/>
              <a:gd name="T27" fmla="*/ 2494 h 3316"/>
              <a:gd name="T28" fmla="*/ 834 w 3332"/>
              <a:gd name="T29" fmla="*/ 2625 h 3316"/>
              <a:gd name="T30" fmla="*/ 1540 w 3332"/>
              <a:gd name="T31" fmla="*/ 2378 h 3316"/>
              <a:gd name="T32" fmla="*/ 1811 w 3332"/>
              <a:gd name="T33" fmla="*/ 2588 h 3316"/>
              <a:gd name="T34" fmla="*/ 1843 w 3332"/>
              <a:gd name="T35" fmla="*/ 1584 h 3316"/>
              <a:gd name="T36" fmla="*/ 2263 w 3332"/>
              <a:gd name="T37" fmla="*/ 1053 h 3316"/>
              <a:gd name="T38" fmla="*/ 1801 w 3332"/>
              <a:gd name="T39" fmla="*/ 1381 h 3316"/>
              <a:gd name="T40" fmla="*/ 1993 w 3332"/>
              <a:gd name="T41" fmla="*/ 1520 h 3316"/>
              <a:gd name="T42" fmla="*/ 2375 w 3332"/>
              <a:gd name="T43" fmla="*/ 2192 h 3316"/>
              <a:gd name="T44" fmla="*/ 2420 w 3332"/>
              <a:gd name="T45" fmla="*/ 1333 h 3316"/>
              <a:gd name="T46" fmla="*/ 904 w 3332"/>
              <a:gd name="T47" fmla="*/ 1381 h 3316"/>
              <a:gd name="T48" fmla="*/ 1069 w 3332"/>
              <a:gd name="T49" fmla="*/ 1053 h 3316"/>
              <a:gd name="T50" fmla="*/ 2519 w 3332"/>
              <a:gd name="T51" fmla="*/ 1045 h 3316"/>
              <a:gd name="T52" fmla="*/ 2597 w 3332"/>
              <a:gd name="T53" fmla="*/ 1865 h 3316"/>
              <a:gd name="T54" fmla="*/ 2695 w 3332"/>
              <a:gd name="T55" fmla="*/ 2507 h 3316"/>
              <a:gd name="T56" fmla="*/ 3094 w 3332"/>
              <a:gd name="T57" fmla="*/ 2133 h 3316"/>
              <a:gd name="T58" fmla="*/ 3143 w 3332"/>
              <a:gd name="T59" fmla="*/ 1367 h 3316"/>
              <a:gd name="T60" fmla="*/ 2821 w 3332"/>
              <a:gd name="T61" fmla="*/ 698 h 3316"/>
              <a:gd name="T62" fmla="*/ 210 w 3332"/>
              <a:gd name="T63" fmla="*/ 1274 h 3316"/>
              <a:gd name="T64" fmla="*/ 200 w 3332"/>
              <a:gd name="T65" fmla="*/ 2000 h 3316"/>
              <a:gd name="T66" fmla="*/ 555 w 3332"/>
              <a:gd name="T67" fmla="*/ 2180 h 3316"/>
              <a:gd name="T68" fmla="*/ 669 w 3332"/>
              <a:gd name="T69" fmla="*/ 1703 h 3316"/>
              <a:gd name="T70" fmla="*/ 657 w 3332"/>
              <a:gd name="T71" fmla="*/ 1479 h 3316"/>
              <a:gd name="T72" fmla="*/ 843 w 3332"/>
              <a:gd name="T73" fmla="*/ 947 h 3316"/>
              <a:gd name="T74" fmla="*/ 2191 w 3332"/>
              <a:gd name="T75" fmla="*/ 369 h 3316"/>
              <a:gd name="T76" fmla="*/ 2646 w 3332"/>
              <a:gd name="T77" fmla="*/ 642 h 3316"/>
              <a:gd name="T78" fmla="*/ 2159 w 3332"/>
              <a:gd name="T79" fmla="*/ 243 h 3316"/>
              <a:gd name="T80" fmla="*/ 761 w 3332"/>
              <a:gd name="T81" fmla="*/ 461 h 3316"/>
              <a:gd name="T82" fmla="*/ 986 w 3332"/>
              <a:gd name="T83" fmla="*/ 619 h 3316"/>
              <a:gd name="T84" fmla="*/ 1840 w 3332"/>
              <a:gd name="T85" fmla="*/ 992 h 3316"/>
              <a:gd name="T86" fmla="*/ 2160 w 3332"/>
              <a:gd name="T87" fmla="*/ 614 h 3316"/>
              <a:gd name="T88" fmla="*/ 1586 w 3332"/>
              <a:gd name="T89" fmla="*/ 162 h 3316"/>
              <a:gd name="T90" fmla="*/ 1125 w 3332"/>
              <a:gd name="T91" fmla="*/ 697 h 3316"/>
              <a:gd name="T92" fmla="*/ 1586 w 3332"/>
              <a:gd name="T93" fmla="*/ 1000 h 3316"/>
              <a:gd name="T94" fmla="*/ 2247 w 3332"/>
              <a:gd name="T95" fmla="*/ 104 h 3316"/>
              <a:gd name="T96" fmla="*/ 2877 w 3332"/>
              <a:gd name="T97" fmla="*/ 520 h 3316"/>
              <a:gd name="T98" fmla="*/ 3259 w 3332"/>
              <a:gd name="T99" fmla="*/ 1171 h 3316"/>
              <a:gd name="T100" fmla="*/ 3304 w 3332"/>
              <a:gd name="T101" fmla="*/ 1956 h 3316"/>
              <a:gd name="T102" fmla="*/ 2999 w 3332"/>
              <a:gd name="T103" fmla="*/ 2651 h 3316"/>
              <a:gd name="T104" fmla="*/ 2422 w 3332"/>
              <a:gd name="T105" fmla="*/ 3135 h 3316"/>
              <a:gd name="T106" fmla="*/ 1665 w 3332"/>
              <a:gd name="T107" fmla="*/ 3316 h 3316"/>
              <a:gd name="T108" fmla="*/ 907 w 3332"/>
              <a:gd name="T109" fmla="*/ 3133 h 3316"/>
              <a:gd name="T110" fmla="*/ 316 w 3332"/>
              <a:gd name="T111" fmla="*/ 2693 h 3316"/>
              <a:gd name="T112" fmla="*/ 1 w 3332"/>
              <a:gd name="T113" fmla="*/ 2465 h 3316"/>
              <a:gd name="T114" fmla="*/ 115 w 3332"/>
              <a:gd name="T115" fmla="*/ 2366 h 3316"/>
              <a:gd name="T116" fmla="*/ 3 w 3332"/>
              <a:gd name="T117" fmla="*/ 1751 h 3316"/>
              <a:gd name="T118" fmla="*/ 141 w 3332"/>
              <a:gd name="T119" fmla="*/ 991 h 3316"/>
              <a:gd name="T120" fmla="*/ 593 w 3332"/>
              <a:gd name="T121" fmla="*/ 390 h 3316"/>
              <a:gd name="T122" fmla="*/ 1271 w 3332"/>
              <a:gd name="T123" fmla="*/ 48 h 3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32" h="3316">
                <a:moveTo>
                  <a:pt x="1022" y="2759"/>
                </a:moveTo>
                <a:lnTo>
                  <a:pt x="939" y="2775"/>
                </a:lnTo>
                <a:lnTo>
                  <a:pt x="856" y="2784"/>
                </a:lnTo>
                <a:lnTo>
                  <a:pt x="771" y="2787"/>
                </a:lnTo>
                <a:lnTo>
                  <a:pt x="721" y="2786"/>
                </a:lnTo>
                <a:lnTo>
                  <a:pt x="673" y="2783"/>
                </a:lnTo>
                <a:lnTo>
                  <a:pt x="738" y="2837"/>
                </a:lnTo>
                <a:lnTo>
                  <a:pt x="805" y="2886"/>
                </a:lnTo>
                <a:lnTo>
                  <a:pt x="876" y="2933"/>
                </a:lnTo>
                <a:lnTo>
                  <a:pt x="949" y="2975"/>
                </a:lnTo>
                <a:lnTo>
                  <a:pt x="1025" y="3013"/>
                </a:lnTo>
                <a:lnTo>
                  <a:pt x="1104" y="3047"/>
                </a:lnTo>
                <a:lnTo>
                  <a:pt x="1184" y="3077"/>
                </a:lnTo>
                <a:lnTo>
                  <a:pt x="1266" y="3102"/>
                </a:lnTo>
                <a:lnTo>
                  <a:pt x="1199" y="3021"/>
                </a:lnTo>
                <a:lnTo>
                  <a:pt x="1135" y="2937"/>
                </a:lnTo>
                <a:lnTo>
                  <a:pt x="1076" y="2849"/>
                </a:lnTo>
                <a:lnTo>
                  <a:pt x="1022" y="2759"/>
                </a:lnTo>
                <a:close/>
                <a:moveTo>
                  <a:pt x="1520" y="2553"/>
                </a:moveTo>
                <a:lnTo>
                  <a:pt x="1257" y="2679"/>
                </a:lnTo>
                <a:lnTo>
                  <a:pt x="1218" y="2696"/>
                </a:lnTo>
                <a:lnTo>
                  <a:pt x="1179" y="2711"/>
                </a:lnTo>
                <a:lnTo>
                  <a:pt x="1230" y="2791"/>
                </a:lnTo>
                <a:lnTo>
                  <a:pt x="1283" y="2868"/>
                </a:lnTo>
                <a:lnTo>
                  <a:pt x="1340" y="2942"/>
                </a:lnTo>
                <a:lnTo>
                  <a:pt x="1401" y="3014"/>
                </a:lnTo>
                <a:lnTo>
                  <a:pt x="1465" y="3083"/>
                </a:lnTo>
                <a:lnTo>
                  <a:pt x="1533" y="3150"/>
                </a:lnTo>
                <a:lnTo>
                  <a:pt x="1586" y="3154"/>
                </a:lnTo>
                <a:lnTo>
                  <a:pt x="1586" y="2619"/>
                </a:lnTo>
                <a:lnTo>
                  <a:pt x="1520" y="2553"/>
                </a:lnTo>
                <a:close/>
                <a:moveTo>
                  <a:pt x="2430" y="2519"/>
                </a:moveTo>
                <a:lnTo>
                  <a:pt x="2389" y="2609"/>
                </a:lnTo>
                <a:lnTo>
                  <a:pt x="2344" y="2697"/>
                </a:lnTo>
                <a:lnTo>
                  <a:pt x="2296" y="2782"/>
                </a:lnTo>
                <a:lnTo>
                  <a:pt x="2245" y="2866"/>
                </a:lnTo>
                <a:lnTo>
                  <a:pt x="2189" y="2947"/>
                </a:lnTo>
                <a:lnTo>
                  <a:pt x="2129" y="3026"/>
                </a:lnTo>
                <a:lnTo>
                  <a:pt x="2066" y="3102"/>
                </a:lnTo>
                <a:lnTo>
                  <a:pt x="2157" y="3074"/>
                </a:lnTo>
                <a:lnTo>
                  <a:pt x="2246" y="3041"/>
                </a:lnTo>
                <a:lnTo>
                  <a:pt x="2331" y="3001"/>
                </a:lnTo>
                <a:lnTo>
                  <a:pt x="2414" y="2957"/>
                </a:lnTo>
                <a:lnTo>
                  <a:pt x="2494" y="2908"/>
                </a:lnTo>
                <a:lnTo>
                  <a:pt x="2571" y="2855"/>
                </a:lnTo>
                <a:lnTo>
                  <a:pt x="2643" y="2796"/>
                </a:lnTo>
                <a:lnTo>
                  <a:pt x="2712" y="2734"/>
                </a:lnTo>
                <a:lnTo>
                  <a:pt x="2646" y="2674"/>
                </a:lnTo>
                <a:lnTo>
                  <a:pt x="2576" y="2618"/>
                </a:lnTo>
                <a:lnTo>
                  <a:pt x="2505" y="2567"/>
                </a:lnTo>
                <a:lnTo>
                  <a:pt x="2430" y="2519"/>
                </a:lnTo>
                <a:close/>
                <a:moveTo>
                  <a:pt x="2004" y="2351"/>
                </a:moveTo>
                <a:lnTo>
                  <a:pt x="2004" y="2546"/>
                </a:lnTo>
                <a:lnTo>
                  <a:pt x="2001" y="2577"/>
                </a:lnTo>
                <a:lnTo>
                  <a:pt x="1995" y="2606"/>
                </a:lnTo>
                <a:lnTo>
                  <a:pt x="1983" y="2633"/>
                </a:lnTo>
                <a:lnTo>
                  <a:pt x="1969" y="2659"/>
                </a:lnTo>
                <a:lnTo>
                  <a:pt x="1951" y="2682"/>
                </a:lnTo>
                <a:lnTo>
                  <a:pt x="1930" y="2702"/>
                </a:lnTo>
                <a:lnTo>
                  <a:pt x="1905" y="2719"/>
                </a:lnTo>
                <a:lnTo>
                  <a:pt x="1878" y="2733"/>
                </a:lnTo>
                <a:lnTo>
                  <a:pt x="1845" y="2743"/>
                </a:lnTo>
                <a:lnTo>
                  <a:pt x="1812" y="2749"/>
                </a:lnTo>
                <a:lnTo>
                  <a:pt x="1778" y="2748"/>
                </a:lnTo>
                <a:lnTo>
                  <a:pt x="1746" y="2741"/>
                </a:lnTo>
                <a:lnTo>
                  <a:pt x="1746" y="3154"/>
                </a:lnTo>
                <a:lnTo>
                  <a:pt x="1799" y="3150"/>
                </a:lnTo>
                <a:lnTo>
                  <a:pt x="1868" y="3082"/>
                </a:lnTo>
                <a:lnTo>
                  <a:pt x="1933" y="3011"/>
                </a:lnTo>
                <a:lnTo>
                  <a:pt x="1995" y="2938"/>
                </a:lnTo>
                <a:lnTo>
                  <a:pt x="2054" y="2862"/>
                </a:lnTo>
                <a:lnTo>
                  <a:pt x="2107" y="2783"/>
                </a:lnTo>
                <a:lnTo>
                  <a:pt x="2158" y="2701"/>
                </a:lnTo>
                <a:lnTo>
                  <a:pt x="2205" y="2618"/>
                </a:lnTo>
                <a:lnTo>
                  <a:pt x="2249" y="2533"/>
                </a:lnTo>
                <a:lnTo>
                  <a:pt x="2287" y="2445"/>
                </a:lnTo>
                <a:lnTo>
                  <a:pt x="2218" y="2417"/>
                </a:lnTo>
                <a:lnTo>
                  <a:pt x="2148" y="2392"/>
                </a:lnTo>
                <a:lnTo>
                  <a:pt x="2076" y="2369"/>
                </a:lnTo>
                <a:lnTo>
                  <a:pt x="2004" y="2351"/>
                </a:lnTo>
                <a:close/>
                <a:moveTo>
                  <a:pt x="832" y="1540"/>
                </a:moveTo>
                <a:lnTo>
                  <a:pt x="821" y="1542"/>
                </a:lnTo>
                <a:lnTo>
                  <a:pt x="811" y="1545"/>
                </a:lnTo>
                <a:lnTo>
                  <a:pt x="804" y="1550"/>
                </a:lnTo>
                <a:lnTo>
                  <a:pt x="799" y="1556"/>
                </a:lnTo>
                <a:lnTo>
                  <a:pt x="795" y="1562"/>
                </a:lnTo>
                <a:lnTo>
                  <a:pt x="793" y="1566"/>
                </a:lnTo>
                <a:lnTo>
                  <a:pt x="791" y="1574"/>
                </a:lnTo>
                <a:lnTo>
                  <a:pt x="790" y="1582"/>
                </a:lnTo>
                <a:lnTo>
                  <a:pt x="790" y="1592"/>
                </a:lnTo>
                <a:lnTo>
                  <a:pt x="794" y="1603"/>
                </a:lnTo>
                <a:lnTo>
                  <a:pt x="802" y="1614"/>
                </a:lnTo>
                <a:lnTo>
                  <a:pt x="979" y="1789"/>
                </a:lnTo>
                <a:lnTo>
                  <a:pt x="991" y="1805"/>
                </a:lnTo>
                <a:lnTo>
                  <a:pt x="999" y="1822"/>
                </a:lnTo>
                <a:lnTo>
                  <a:pt x="1002" y="1841"/>
                </a:lnTo>
                <a:lnTo>
                  <a:pt x="1000" y="1861"/>
                </a:lnTo>
                <a:lnTo>
                  <a:pt x="994" y="1880"/>
                </a:lnTo>
                <a:lnTo>
                  <a:pt x="987" y="1894"/>
                </a:lnTo>
                <a:lnTo>
                  <a:pt x="952" y="1961"/>
                </a:lnTo>
                <a:lnTo>
                  <a:pt x="913" y="2026"/>
                </a:lnTo>
                <a:lnTo>
                  <a:pt x="871" y="2086"/>
                </a:lnTo>
                <a:lnTo>
                  <a:pt x="825" y="2144"/>
                </a:lnTo>
                <a:lnTo>
                  <a:pt x="775" y="2197"/>
                </a:lnTo>
                <a:lnTo>
                  <a:pt x="722" y="2249"/>
                </a:lnTo>
                <a:lnTo>
                  <a:pt x="667" y="2296"/>
                </a:lnTo>
                <a:lnTo>
                  <a:pt x="609" y="2339"/>
                </a:lnTo>
                <a:lnTo>
                  <a:pt x="547" y="2378"/>
                </a:lnTo>
                <a:lnTo>
                  <a:pt x="483" y="2414"/>
                </a:lnTo>
                <a:lnTo>
                  <a:pt x="417" y="2444"/>
                </a:lnTo>
                <a:lnTo>
                  <a:pt x="348" y="2471"/>
                </a:lnTo>
                <a:lnTo>
                  <a:pt x="277" y="2494"/>
                </a:lnTo>
                <a:lnTo>
                  <a:pt x="341" y="2528"/>
                </a:lnTo>
                <a:lnTo>
                  <a:pt x="408" y="2558"/>
                </a:lnTo>
                <a:lnTo>
                  <a:pt x="477" y="2583"/>
                </a:lnTo>
                <a:lnTo>
                  <a:pt x="547" y="2602"/>
                </a:lnTo>
                <a:lnTo>
                  <a:pt x="618" y="2615"/>
                </a:lnTo>
                <a:lnTo>
                  <a:pt x="689" y="2624"/>
                </a:lnTo>
                <a:lnTo>
                  <a:pt x="762" y="2627"/>
                </a:lnTo>
                <a:lnTo>
                  <a:pt x="834" y="2625"/>
                </a:lnTo>
                <a:lnTo>
                  <a:pt x="906" y="2618"/>
                </a:lnTo>
                <a:lnTo>
                  <a:pt x="979" y="2605"/>
                </a:lnTo>
                <a:lnTo>
                  <a:pt x="1050" y="2587"/>
                </a:lnTo>
                <a:lnTo>
                  <a:pt x="1120" y="2563"/>
                </a:lnTo>
                <a:lnTo>
                  <a:pt x="1188" y="2534"/>
                </a:lnTo>
                <a:lnTo>
                  <a:pt x="1503" y="2386"/>
                </a:lnTo>
                <a:lnTo>
                  <a:pt x="1521" y="2379"/>
                </a:lnTo>
                <a:lnTo>
                  <a:pt x="1540" y="2378"/>
                </a:lnTo>
                <a:lnTo>
                  <a:pt x="1560" y="2381"/>
                </a:lnTo>
                <a:lnTo>
                  <a:pt x="1578" y="2390"/>
                </a:lnTo>
                <a:lnTo>
                  <a:pt x="1593" y="2402"/>
                </a:lnTo>
                <a:lnTo>
                  <a:pt x="1770" y="2577"/>
                </a:lnTo>
                <a:lnTo>
                  <a:pt x="1781" y="2585"/>
                </a:lnTo>
                <a:lnTo>
                  <a:pt x="1791" y="2589"/>
                </a:lnTo>
                <a:lnTo>
                  <a:pt x="1802" y="2590"/>
                </a:lnTo>
                <a:lnTo>
                  <a:pt x="1811" y="2588"/>
                </a:lnTo>
                <a:lnTo>
                  <a:pt x="1817" y="2586"/>
                </a:lnTo>
                <a:lnTo>
                  <a:pt x="1822" y="2584"/>
                </a:lnTo>
                <a:lnTo>
                  <a:pt x="1827" y="2580"/>
                </a:lnTo>
                <a:lnTo>
                  <a:pt x="1833" y="2575"/>
                </a:lnTo>
                <a:lnTo>
                  <a:pt x="1838" y="2568"/>
                </a:lnTo>
                <a:lnTo>
                  <a:pt x="1842" y="2558"/>
                </a:lnTo>
                <a:lnTo>
                  <a:pt x="1843" y="2546"/>
                </a:lnTo>
                <a:lnTo>
                  <a:pt x="1843" y="1584"/>
                </a:lnTo>
                <a:lnTo>
                  <a:pt x="1841" y="1569"/>
                </a:lnTo>
                <a:lnTo>
                  <a:pt x="1835" y="1558"/>
                </a:lnTo>
                <a:lnTo>
                  <a:pt x="1826" y="1548"/>
                </a:lnTo>
                <a:lnTo>
                  <a:pt x="1814" y="1542"/>
                </a:lnTo>
                <a:lnTo>
                  <a:pt x="1801" y="1540"/>
                </a:lnTo>
                <a:lnTo>
                  <a:pt x="832" y="1540"/>
                </a:lnTo>
                <a:close/>
                <a:moveTo>
                  <a:pt x="2344" y="1019"/>
                </a:moveTo>
                <a:lnTo>
                  <a:pt x="2263" y="1053"/>
                </a:lnTo>
                <a:lnTo>
                  <a:pt x="2181" y="1082"/>
                </a:lnTo>
                <a:lnTo>
                  <a:pt x="2096" y="1106"/>
                </a:lnTo>
                <a:lnTo>
                  <a:pt x="2011" y="1127"/>
                </a:lnTo>
                <a:lnTo>
                  <a:pt x="1924" y="1143"/>
                </a:lnTo>
                <a:lnTo>
                  <a:pt x="1835" y="1154"/>
                </a:lnTo>
                <a:lnTo>
                  <a:pt x="1746" y="1160"/>
                </a:lnTo>
                <a:lnTo>
                  <a:pt x="1746" y="1381"/>
                </a:lnTo>
                <a:lnTo>
                  <a:pt x="1801" y="1381"/>
                </a:lnTo>
                <a:lnTo>
                  <a:pt x="1833" y="1383"/>
                </a:lnTo>
                <a:lnTo>
                  <a:pt x="1865" y="1391"/>
                </a:lnTo>
                <a:lnTo>
                  <a:pt x="1893" y="1404"/>
                </a:lnTo>
                <a:lnTo>
                  <a:pt x="1920" y="1420"/>
                </a:lnTo>
                <a:lnTo>
                  <a:pt x="1944" y="1440"/>
                </a:lnTo>
                <a:lnTo>
                  <a:pt x="1964" y="1464"/>
                </a:lnTo>
                <a:lnTo>
                  <a:pt x="1980" y="1491"/>
                </a:lnTo>
                <a:lnTo>
                  <a:pt x="1993" y="1520"/>
                </a:lnTo>
                <a:lnTo>
                  <a:pt x="2001" y="1550"/>
                </a:lnTo>
                <a:lnTo>
                  <a:pt x="2004" y="1584"/>
                </a:lnTo>
                <a:lnTo>
                  <a:pt x="2004" y="2187"/>
                </a:lnTo>
                <a:lnTo>
                  <a:pt x="2091" y="2208"/>
                </a:lnTo>
                <a:lnTo>
                  <a:pt x="2177" y="2233"/>
                </a:lnTo>
                <a:lnTo>
                  <a:pt x="2261" y="2262"/>
                </a:lnTo>
                <a:lnTo>
                  <a:pt x="2343" y="2296"/>
                </a:lnTo>
                <a:lnTo>
                  <a:pt x="2375" y="2192"/>
                </a:lnTo>
                <a:lnTo>
                  <a:pt x="2400" y="2087"/>
                </a:lnTo>
                <a:lnTo>
                  <a:pt x="2420" y="1981"/>
                </a:lnTo>
                <a:lnTo>
                  <a:pt x="2435" y="1874"/>
                </a:lnTo>
                <a:lnTo>
                  <a:pt x="2444" y="1766"/>
                </a:lnTo>
                <a:lnTo>
                  <a:pt x="2447" y="1656"/>
                </a:lnTo>
                <a:lnTo>
                  <a:pt x="2444" y="1547"/>
                </a:lnTo>
                <a:lnTo>
                  <a:pt x="2435" y="1440"/>
                </a:lnTo>
                <a:lnTo>
                  <a:pt x="2420" y="1333"/>
                </a:lnTo>
                <a:lnTo>
                  <a:pt x="2400" y="1227"/>
                </a:lnTo>
                <a:lnTo>
                  <a:pt x="2375" y="1123"/>
                </a:lnTo>
                <a:lnTo>
                  <a:pt x="2344" y="1019"/>
                </a:lnTo>
                <a:close/>
                <a:moveTo>
                  <a:pt x="988" y="1019"/>
                </a:moveTo>
                <a:lnTo>
                  <a:pt x="961" y="1108"/>
                </a:lnTo>
                <a:lnTo>
                  <a:pt x="938" y="1198"/>
                </a:lnTo>
                <a:lnTo>
                  <a:pt x="919" y="1289"/>
                </a:lnTo>
                <a:lnTo>
                  <a:pt x="904" y="1381"/>
                </a:lnTo>
                <a:lnTo>
                  <a:pt x="1586" y="1381"/>
                </a:lnTo>
                <a:lnTo>
                  <a:pt x="1586" y="1160"/>
                </a:lnTo>
                <a:lnTo>
                  <a:pt x="1497" y="1154"/>
                </a:lnTo>
                <a:lnTo>
                  <a:pt x="1408" y="1142"/>
                </a:lnTo>
                <a:lnTo>
                  <a:pt x="1322" y="1127"/>
                </a:lnTo>
                <a:lnTo>
                  <a:pt x="1236" y="1106"/>
                </a:lnTo>
                <a:lnTo>
                  <a:pt x="1151" y="1081"/>
                </a:lnTo>
                <a:lnTo>
                  <a:pt x="1069" y="1053"/>
                </a:lnTo>
                <a:lnTo>
                  <a:pt x="988" y="1019"/>
                </a:lnTo>
                <a:close/>
                <a:moveTo>
                  <a:pt x="2821" y="698"/>
                </a:moveTo>
                <a:lnTo>
                  <a:pt x="2759" y="755"/>
                </a:lnTo>
                <a:lnTo>
                  <a:pt x="2695" y="808"/>
                </a:lnTo>
                <a:lnTo>
                  <a:pt x="2628" y="858"/>
                </a:lnTo>
                <a:lnTo>
                  <a:pt x="2560" y="904"/>
                </a:lnTo>
                <a:lnTo>
                  <a:pt x="2489" y="947"/>
                </a:lnTo>
                <a:lnTo>
                  <a:pt x="2519" y="1045"/>
                </a:lnTo>
                <a:lnTo>
                  <a:pt x="2545" y="1144"/>
                </a:lnTo>
                <a:lnTo>
                  <a:pt x="2568" y="1245"/>
                </a:lnTo>
                <a:lnTo>
                  <a:pt x="2585" y="1346"/>
                </a:lnTo>
                <a:lnTo>
                  <a:pt x="2597" y="1449"/>
                </a:lnTo>
                <a:lnTo>
                  <a:pt x="2604" y="1552"/>
                </a:lnTo>
                <a:lnTo>
                  <a:pt x="2606" y="1656"/>
                </a:lnTo>
                <a:lnTo>
                  <a:pt x="2604" y="1761"/>
                </a:lnTo>
                <a:lnTo>
                  <a:pt x="2597" y="1865"/>
                </a:lnTo>
                <a:lnTo>
                  <a:pt x="2584" y="1968"/>
                </a:lnTo>
                <a:lnTo>
                  <a:pt x="2568" y="2070"/>
                </a:lnTo>
                <a:lnTo>
                  <a:pt x="2545" y="2170"/>
                </a:lnTo>
                <a:lnTo>
                  <a:pt x="2519" y="2270"/>
                </a:lnTo>
                <a:lnTo>
                  <a:pt x="2488" y="2368"/>
                </a:lnTo>
                <a:lnTo>
                  <a:pt x="2559" y="2411"/>
                </a:lnTo>
                <a:lnTo>
                  <a:pt x="2628" y="2457"/>
                </a:lnTo>
                <a:lnTo>
                  <a:pt x="2695" y="2507"/>
                </a:lnTo>
                <a:lnTo>
                  <a:pt x="2759" y="2560"/>
                </a:lnTo>
                <a:lnTo>
                  <a:pt x="2821" y="2617"/>
                </a:lnTo>
                <a:lnTo>
                  <a:pt x="2879" y="2544"/>
                </a:lnTo>
                <a:lnTo>
                  <a:pt x="2932" y="2468"/>
                </a:lnTo>
                <a:lnTo>
                  <a:pt x="2979" y="2389"/>
                </a:lnTo>
                <a:lnTo>
                  <a:pt x="3023" y="2306"/>
                </a:lnTo>
                <a:lnTo>
                  <a:pt x="3062" y="2221"/>
                </a:lnTo>
                <a:lnTo>
                  <a:pt x="3094" y="2133"/>
                </a:lnTo>
                <a:lnTo>
                  <a:pt x="3122" y="2042"/>
                </a:lnTo>
                <a:lnTo>
                  <a:pt x="3143" y="1949"/>
                </a:lnTo>
                <a:lnTo>
                  <a:pt x="3158" y="1854"/>
                </a:lnTo>
                <a:lnTo>
                  <a:pt x="3168" y="1757"/>
                </a:lnTo>
                <a:lnTo>
                  <a:pt x="3171" y="1657"/>
                </a:lnTo>
                <a:lnTo>
                  <a:pt x="3168" y="1559"/>
                </a:lnTo>
                <a:lnTo>
                  <a:pt x="3158" y="1462"/>
                </a:lnTo>
                <a:lnTo>
                  <a:pt x="3143" y="1367"/>
                </a:lnTo>
                <a:lnTo>
                  <a:pt x="3122" y="1274"/>
                </a:lnTo>
                <a:lnTo>
                  <a:pt x="3094" y="1183"/>
                </a:lnTo>
                <a:lnTo>
                  <a:pt x="3062" y="1095"/>
                </a:lnTo>
                <a:lnTo>
                  <a:pt x="3023" y="1009"/>
                </a:lnTo>
                <a:lnTo>
                  <a:pt x="2979" y="926"/>
                </a:lnTo>
                <a:lnTo>
                  <a:pt x="2932" y="847"/>
                </a:lnTo>
                <a:lnTo>
                  <a:pt x="2879" y="771"/>
                </a:lnTo>
                <a:lnTo>
                  <a:pt x="2821" y="698"/>
                </a:lnTo>
                <a:close/>
                <a:moveTo>
                  <a:pt x="511" y="698"/>
                </a:moveTo>
                <a:lnTo>
                  <a:pt x="453" y="771"/>
                </a:lnTo>
                <a:lnTo>
                  <a:pt x="400" y="847"/>
                </a:lnTo>
                <a:lnTo>
                  <a:pt x="353" y="926"/>
                </a:lnTo>
                <a:lnTo>
                  <a:pt x="309" y="1009"/>
                </a:lnTo>
                <a:lnTo>
                  <a:pt x="270" y="1095"/>
                </a:lnTo>
                <a:lnTo>
                  <a:pt x="238" y="1183"/>
                </a:lnTo>
                <a:lnTo>
                  <a:pt x="210" y="1274"/>
                </a:lnTo>
                <a:lnTo>
                  <a:pt x="189" y="1367"/>
                </a:lnTo>
                <a:lnTo>
                  <a:pt x="173" y="1462"/>
                </a:lnTo>
                <a:lnTo>
                  <a:pt x="164" y="1559"/>
                </a:lnTo>
                <a:lnTo>
                  <a:pt x="161" y="1657"/>
                </a:lnTo>
                <a:lnTo>
                  <a:pt x="163" y="1745"/>
                </a:lnTo>
                <a:lnTo>
                  <a:pt x="171" y="1831"/>
                </a:lnTo>
                <a:lnTo>
                  <a:pt x="183" y="1916"/>
                </a:lnTo>
                <a:lnTo>
                  <a:pt x="200" y="2000"/>
                </a:lnTo>
                <a:lnTo>
                  <a:pt x="222" y="2081"/>
                </a:lnTo>
                <a:lnTo>
                  <a:pt x="248" y="2161"/>
                </a:lnTo>
                <a:lnTo>
                  <a:pt x="278" y="2239"/>
                </a:lnTo>
                <a:lnTo>
                  <a:pt x="313" y="2315"/>
                </a:lnTo>
                <a:lnTo>
                  <a:pt x="377" y="2287"/>
                </a:lnTo>
                <a:lnTo>
                  <a:pt x="439" y="2256"/>
                </a:lnTo>
                <a:lnTo>
                  <a:pt x="499" y="2220"/>
                </a:lnTo>
                <a:lnTo>
                  <a:pt x="555" y="2180"/>
                </a:lnTo>
                <a:lnTo>
                  <a:pt x="609" y="2136"/>
                </a:lnTo>
                <a:lnTo>
                  <a:pt x="659" y="2088"/>
                </a:lnTo>
                <a:lnTo>
                  <a:pt x="706" y="2037"/>
                </a:lnTo>
                <a:lnTo>
                  <a:pt x="750" y="1981"/>
                </a:lnTo>
                <a:lnTo>
                  <a:pt x="736" y="1874"/>
                </a:lnTo>
                <a:lnTo>
                  <a:pt x="728" y="1766"/>
                </a:lnTo>
                <a:lnTo>
                  <a:pt x="689" y="1726"/>
                </a:lnTo>
                <a:lnTo>
                  <a:pt x="669" y="1703"/>
                </a:lnTo>
                <a:lnTo>
                  <a:pt x="652" y="1678"/>
                </a:lnTo>
                <a:lnTo>
                  <a:pt x="641" y="1651"/>
                </a:lnTo>
                <a:lnTo>
                  <a:pt x="633" y="1623"/>
                </a:lnTo>
                <a:lnTo>
                  <a:pt x="629" y="1594"/>
                </a:lnTo>
                <a:lnTo>
                  <a:pt x="630" y="1564"/>
                </a:lnTo>
                <a:lnTo>
                  <a:pt x="635" y="1535"/>
                </a:lnTo>
                <a:lnTo>
                  <a:pt x="644" y="1506"/>
                </a:lnTo>
                <a:lnTo>
                  <a:pt x="657" y="1479"/>
                </a:lnTo>
                <a:lnTo>
                  <a:pt x="675" y="1456"/>
                </a:lnTo>
                <a:lnTo>
                  <a:pt x="694" y="1435"/>
                </a:lnTo>
                <a:lnTo>
                  <a:pt x="715" y="1418"/>
                </a:lnTo>
                <a:lnTo>
                  <a:pt x="740" y="1404"/>
                </a:lnTo>
                <a:lnTo>
                  <a:pt x="757" y="1286"/>
                </a:lnTo>
                <a:lnTo>
                  <a:pt x="779" y="1172"/>
                </a:lnTo>
                <a:lnTo>
                  <a:pt x="809" y="1058"/>
                </a:lnTo>
                <a:lnTo>
                  <a:pt x="843" y="947"/>
                </a:lnTo>
                <a:lnTo>
                  <a:pt x="772" y="904"/>
                </a:lnTo>
                <a:lnTo>
                  <a:pt x="704" y="858"/>
                </a:lnTo>
                <a:lnTo>
                  <a:pt x="637" y="808"/>
                </a:lnTo>
                <a:lnTo>
                  <a:pt x="573" y="754"/>
                </a:lnTo>
                <a:lnTo>
                  <a:pt x="511" y="698"/>
                </a:lnTo>
                <a:close/>
                <a:moveTo>
                  <a:pt x="2069" y="214"/>
                </a:moveTo>
                <a:lnTo>
                  <a:pt x="2132" y="290"/>
                </a:lnTo>
                <a:lnTo>
                  <a:pt x="2191" y="369"/>
                </a:lnTo>
                <a:lnTo>
                  <a:pt x="2247" y="450"/>
                </a:lnTo>
                <a:lnTo>
                  <a:pt x="2299" y="533"/>
                </a:lnTo>
                <a:lnTo>
                  <a:pt x="2346" y="619"/>
                </a:lnTo>
                <a:lnTo>
                  <a:pt x="2390" y="706"/>
                </a:lnTo>
                <a:lnTo>
                  <a:pt x="2431" y="796"/>
                </a:lnTo>
                <a:lnTo>
                  <a:pt x="2505" y="748"/>
                </a:lnTo>
                <a:lnTo>
                  <a:pt x="2577" y="698"/>
                </a:lnTo>
                <a:lnTo>
                  <a:pt x="2646" y="642"/>
                </a:lnTo>
                <a:lnTo>
                  <a:pt x="2712" y="582"/>
                </a:lnTo>
                <a:lnTo>
                  <a:pt x="2643" y="520"/>
                </a:lnTo>
                <a:lnTo>
                  <a:pt x="2571" y="461"/>
                </a:lnTo>
                <a:lnTo>
                  <a:pt x="2495" y="408"/>
                </a:lnTo>
                <a:lnTo>
                  <a:pt x="2415" y="359"/>
                </a:lnTo>
                <a:lnTo>
                  <a:pt x="2333" y="315"/>
                </a:lnTo>
                <a:lnTo>
                  <a:pt x="2248" y="276"/>
                </a:lnTo>
                <a:lnTo>
                  <a:pt x="2159" y="243"/>
                </a:lnTo>
                <a:lnTo>
                  <a:pt x="2069" y="214"/>
                </a:lnTo>
                <a:close/>
                <a:moveTo>
                  <a:pt x="1263" y="214"/>
                </a:moveTo>
                <a:lnTo>
                  <a:pt x="1173" y="243"/>
                </a:lnTo>
                <a:lnTo>
                  <a:pt x="1084" y="276"/>
                </a:lnTo>
                <a:lnTo>
                  <a:pt x="999" y="315"/>
                </a:lnTo>
                <a:lnTo>
                  <a:pt x="917" y="359"/>
                </a:lnTo>
                <a:lnTo>
                  <a:pt x="837" y="408"/>
                </a:lnTo>
                <a:lnTo>
                  <a:pt x="761" y="461"/>
                </a:lnTo>
                <a:lnTo>
                  <a:pt x="688" y="519"/>
                </a:lnTo>
                <a:lnTo>
                  <a:pt x="620" y="582"/>
                </a:lnTo>
                <a:lnTo>
                  <a:pt x="686" y="641"/>
                </a:lnTo>
                <a:lnTo>
                  <a:pt x="755" y="698"/>
                </a:lnTo>
                <a:lnTo>
                  <a:pt x="827" y="748"/>
                </a:lnTo>
                <a:lnTo>
                  <a:pt x="901" y="796"/>
                </a:lnTo>
                <a:lnTo>
                  <a:pt x="942" y="706"/>
                </a:lnTo>
                <a:lnTo>
                  <a:pt x="986" y="619"/>
                </a:lnTo>
                <a:lnTo>
                  <a:pt x="1033" y="533"/>
                </a:lnTo>
                <a:lnTo>
                  <a:pt x="1085" y="450"/>
                </a:lnTo>
                <a:lnTo>
                  <a:pt x="1141" y="369"/>
                </a:lnTo>
                <a:lnTo>
                  <a:pt x="1200" y="290"/>
                </a:lnTo>
                <a:lnTo>
                  <a:pt x="1263" y="214"/>
                </a:lnTo>
                <a:close/>
                <a:moveTo>
                  <a:pt x="1746" y="162"/>
                </a:moveTo>
                <a:lnTo>
                  <a:pt x="1746" y="1000"/>
                </a:lnTo>
                <a:lnTo>
                  <a:pt x="1840" y="992"/>
                </a:lnTo>
                <a:lnTo>
                  <a:pt x="1934" y="979"/>
                </a:lnTo>
                <a:lnTo>
                  <a:pt x="2025" y="960"/>
                </a:lnTo>
                <a:lnTo>
                  <a:pt x="2115" y="935"/>
                </a:lnTo>
                <a:lnTo>
                  <a:pt x="2202" y="905"/>
                </a:lnTo>
                <a:lnTo>
                  <a:pt x="2288" y="870"/>
                </a:lnTo>
                <a:lnTo>
                  <a:pt x="2250" y="783"/>
                </a:lnTo>
                <a:lnTo>
                  <a:pt x="2207" y="698"/>
                </a:lnTo>
                <a:lnTo>
                  <a:pt x="2160" y="614"/>
                </a:lnTo>
                <a:lnTo>
                  <a:pt x="2109" y="533"/>
                </a:lnTo>
                <a:lnTo>
                  <a:pt x="2056" y="454"/>
                </a:lnTo>
                <a:lnTo>
                  <a:pt x="1998" y="378"/>
                </a:lnTo>
                <a:lnTo>
                  <a:pt x="1936" y="304"/>
                </a:lnTo>
                <a:lnTo>
                  <a:pt x="1871" y="234"/>
                </a:lnTo>
                <a:lnTo>
                  <a:pt x="1802" y="166"/>
                </a:lnTo>
                <a:lnTo>
                  <a:pt x="1746" y="162"/>
                </a:lnTo>
                <a:close/>
                <a:moveTo>
                  <a:pt x="1586" y="162"/>
                </a:moveTo>
                <a:lnTo>
                  <a:pt x="1530" y="166"/>
                </a:lnTo>
                <a:lnTo>
                  <a:pt x="1461" y="234"/>
                </a:lnTo>
                <a:lnTo>
                  <a:pt x="1396" y="304"/>
                </a:lnTo>
                <a:lnTo>
                  <a:pt x="1334" y="378"/>
                </a:lnTo>
                <a:lnTo>
                  <a:pt x="1276" y="454"/>
                </a:lnTo>
                <a:lnTo>
                  <a:pt x="1222" y="533"/>
                </a:lnTo>
                <a:lnTo>
                  <a:pt x="1172" y="614"/>
                </a:lnTo>
                <a:lnTo>
                  <a:pt x="1125" y="697"/>
                </a:lnTo>
                <a:lnTo>
                  <a:pt x="1082" y="782"/>
                </a:lnTo>
                <a:lnTo>
                  <a:pt x="1044" y="869"/>
                </a:lnTo>
                <a:lnTo>
                  <a:pt x="1130" y="905"/>
                </a:lnTo>
                <a:lnTo>
                  <a:pt x="1217" y="935"/>
                </a:lnTo>
                <a:lnTo>
                  <a:pt x="1307" y="960"/>
                </a:lnTo>
                <a:lnTo>
                  <a:pt x="1398" y="979"/>
                </a:lnTo>
                <a:lnTo>
                  <a:pt x="1492" y="992"/>
                </a:lnTo>
                <a:lnTo>
                  <a:pt x="1586" y="1000"/>
                </a:lnTo>
                <a:lnTo>
                  <a:pt x="1586" y="162"/>
                </a:lnTo>
                <a:close/>
                <a:moveTo>
                  <a:pt x="1665" y="0"/>
                </a:moveTo>
                <a:lnTo>
                  <a:pt x="1767" y="3"/>
                </a:lnTo>
                <a:lnTo>
                  <a:pt x="1867" y="12"/>
                </a:lnTo>
                <a:lnTo>
                  <a:pt x="1965" y="27"/>
                </a:lnTo>
                <a:lnTo>
                  <a:pt x="2061" y="48"/>
                </a:lnTo>
                <a:lnTo>
                  <a:pt x="2155" y="73"/>
                </a:lnTo>
                <a:lnTo>
                  <a:pt x="2247" y="104"/>
                </a:lnTo>
                <a:lnTo>
                  <a:pt x="2336" y="141"/>
                </a:lnTo>
                <a:lnTo>
                  <a:pt x="2422" y="181"/>
                </a:lnTo>
                <a:lnTo>
                  <a:pt x="2506" y="227"/>
                </a:lnTo>
                <a:lnTo>
                  <a:pt x="2587" y="277"/>
                </a:lnTo>
                <a:lnTo>
                  <a:pt x="2664" y="332"/>
                </a:lnTo>
                <a:lnTo>
                  <a:pt x="2738" y="390"/>
                </a:lnTo>
                <a:lnTo>
                  <a:pt x="2810" y="453"/>
                </a:lnTo>
                <a:lnTo>
                  <a:pt x="2877" y="520"/>
                </a:lnTo>
                <a:lnTo>
                  <a:pt x="2940" y="591"/>
                </a:lnTo>
                <a:lnTo>
                  <a:pt x="2999" y="664"/>
                </a:lnTo>
                <a:lnTo>
                  <a:pt x="3053" y="741"/>
                </a:lnTo>
                <a:lnTo>
                  <a:pt x="3104" y="822"/>
                </a:lnTo>
                <a:lnTo>
                  <a:pt x="3150" y="905"/>
                </a:lnTo>
                <a:lnTo>
                  <a:pt x="3191" y="991"/>
                </a:lnTo>
                <a:lnTo>
                  <a:pt x="3227" y="1080"/>
                </a:lnTo>
                <a:lnTo>
                  <a:pt x="3259" y="1171"/>
                </a:lnTo>
                <a:lnTo>
                  <a:pt x="3284" y="1265"/>
                </a:lnTo>
                <a:lnTo>
                  <a:pt x="3304" y="1360"/>
                </a:lnTo>
                <a:lnTo>
                  <a:pt x="3320" y="1457"/>
                </a:lnTo>
                <a:lnTo>
                  <a:pt x="3329" y="1557"/>
                </a:lnTo>
                <a:lnTo>
                  <a:pt x="3332" y="1657"/>
                </a:lnTo>
                <a:lnTo>
                  <a:pt x="3329" y="1759"/>
                </a:lnTo>
                <a:lnTo>
                  <a:pt x="3320" y="1858"/>
                </a:lnTo>
                <a:lnTo>
                  <a:pt x="3304" y="1956"/>
                </a:lnTo>
                <a:lnTo>
                  <a:pt x="3284" y="2051"/>
                </a:lnTo>
                <a:lnTo>
                  <a:pt x="3259" y="2145"/>
                </a:lnTo>
                <a:lnTo>
                  <a:pt x="3227" y="2236"/>
                </a:lnTo>
                <a:lnTo>
                  <a:pt x="3191" y="2324"/>
                </a:lnTo>
                <a:lnTo>
                  <a:pt x="3150" y="2411"/>
                </a:lnTo>
                <a:lnTo>
                  <a:pt x="3104" y="2494"/>
                </a:lnTo>
                <a:lnTo>
                  <a:pt x="3053" y="2574"/>
                </a:lnTo>
                <a:lnTo>
                  <a:pt x="2999" y="2651"/>
                </a:lnTo>
                <a:lnTo>
                  <a:pt x="2940" y="2725"/>
                </a:lnTo>
                <a:lnTo>
                  <a:pt x="2877" y="2795"/>
                </a:lnTo>
                <a:lnTo>
                  <a:pt x="2810" y="2862"/>
                </a:lnTo>
                <a:lnTo>
                  <a:pt x="2738" y="2926"/>
                </a:lnTo>
                <a:lnTo>
                  <a:pt x="2664" y="2984"/>
                </a:lnTo>
                <a:lnTo>
                  <a:pt x="2587" y="3039"/>
                </a:lnTo>
                <a:lnTo>
                  <a:pt x="2506" y="3088"/>
                </a:lnTo>
                <a:lnTo>
                  <a:pt x="2422" y="3135"/>
                </a:lnTo>
                <a:lnTo>
                  <a:pt x="2336" y="3175"/>
                </a:lnTo>
                <a:lnTo>
                  <a:pt x="2247" y="3212"/>
                </a:lnTo>
                <a:lnTo>
                  <a:pt x="2155" y="3243"/>
                </a:lnTo>
                <a:lnTo>
                  <a:pt x="2061" y="3268"/>
                </a:lnTo>
                <a:lnTo>
                  <a:pt x="1965" y="3289"/>
                </a:lnTo>
                <a:lnTo>
                  <a:pt x="1867" y="3304"/>
                </a:lnTo>
                <a:lnTo>
                  <a:pt x="1767" y="3313"/>
                </a:lnTo>
                <a:lnTo>
                  <a:pt x="1665" y="3316"/>
                </a:lnTo>
                <a:lnTo>
                  <a:pt x="1564" y="3313"/>
                </a:lnTo>
                <a:lnTo>
                  <a:pt x="1464" y="3304"/>
                </a:lnTo>
                <a:lnTo>
                  <a:pt x="1366" y="3289"/>
                </a:lnTo>
                <a:lnTo>
                  <a:pt x="1269" y="3268"/>
                </a:lnTo>
                <a:lnTo>
                  <a:pt x="1176" y="3242"/>
                </a:lnTo>
                <a:lnTo>
                  <a:pt x="1083" y="3211"/>
                </a:lnTo>
                <a:lnTo>
                  <a:pt x="994" y="3174"/>
                </a:lnTo>
                <a:lnTo>
                  <a:pt x="907" y="3133"/>
                </a:lnTo>
                <a:lnTo>
                  <a:pt x="823" y="3087"/>
                </a:lnTo>
                <a:lnTo>
                  <a:pt x="743" y="3037"/>
                </a:lnTo>
                <a:lnTo>
                  <a:pt x="665" y="2981"/>
                </a:lnTo>
                <a:lnTo>
                  <a:pt x="590" y="2922"/>
                </a:lnTo>
                <a:lnTo>
                  <a:pt x="519" y="2859"/>
                </a:lnTo>
                <a:lnTo>
                  <a:pt x="452" y="2792"/>
                </a:lnTo>
                <a:lnTo>
                  <a:pt x="389" y="2721"/>
                </a:lnTo>
                <a:lnTo>
                  <a:pt x="316" y="2693"/>
                </a:lnTo>
                <a:lnTo>
                  <a:pt x="245" y="2659"/>
                </a:lnTo>
                <a:lnTo>
                  <a:pt x="177" y="2620"/>
                </a:lnTo>
                <a:lnTo>
                  <a:pt x="110" y="2576"/>
                </a:lnTo>
                <a:lnTo>
                  <a:pt x="47" y="2527"/>
                </a:lnTo>
                <a:lnTo>
                  <a:pt x="29" y="2513"/>
                </a:lnTo>
                <a:lnTo>
                  <a:pt x="16" y="2499"/>
                </a:lnTo>
                <a:lnTo>
                  <a:pt x="7" y="2484"/>
                </a:lnTo>
                <a:lnTo>
                  <a:pt x="1" y="2465"/>
                </a:lnTo>
                <a:lnTo>
                  <a:pt x="0" y="2447"/>
                </a:lnTo>
                <a:lnTo>
                  <a:pt x="4" y="2429"/>
                </a:lnTo>
                <a:lnTo>
                  <a:pt x="11" y="2412"/>
                </a:lnTo>
                <a:lnTo>
                  <a:pt x="22" y="2397"/>
                </a:lnTo>
                <a:lnTo>
                  <a:pt x="37" y="2385"/>
                </a:lnTo>
                <a:lnTo>
                  <a:pt x="53" y="2376"/>
                </a:lnTo>
                <a:lnTo>
                  <a:pt x="71" y="2372"/>
                </a:lnTo>
                <a:lnTo>
                  <a:pt x="115" y="2366"/>
                </a:lnTo>
                <a:lnTo>
                  <a:pt x="156" y="2359"/>
                </a:lnTo>
                <a:lnTo>
                  <a:pt x="121" y="2278"/>
                </a:lnTo>
                <a:lnTo>
                  <a:pt x="90" y="2194"/>
                </a:lnTo>
                <a:lnTo>
                  <a:pt x="63" y="2109"/>
                </a:lnTo>
                <a:lnTo>
                  <a:pt x="41" y="2022"/>
                </a:lnTo>
                <a:lnTo>
                  <a:pt x="23" y="1934"/>
                </a:lnTo>
                <a:lnTo>
                  <a:pt x="10" y="1844"/>
                </a:lnTo>
                <a:lnTo>
                  <a:pt x="3" y="1751"/>
                </a:lnTo>
                <a:lnTo>
                  <a:pt x="0" y="1657"/>
                </a:lnTo>
                <a:lnTo>
                  <a:pt x="3" y="1557"/>
                </a:lnTo>
                <a:lnTo>
                  <a:pt x="12" y="1457"/>
                </a:lnTo>
                <a:lnTo>
                  <a:pt x="27" y="1360"/>
                </a:lnTo>
                <a:lnTo>
                  <a:pt x="48" y="1265"/>
                </a:lnTo>
                <a:lnTo>
                  <a:pt x="73" y="1171"/>
                </a:lnTo>
                <a:lnTo>
                  <a:pt x="105" y="1080"/>
                </a:lnTo>
                <a:lnTo>
                  <a:pt x="141" y="991"/>
                </a:lnTo>
                <a:lnTo>
                  <a:pt x="182" y="905"/>
                </a:lnTo>
                <a:lnTo>
                  <a:pt x="228" y="822"/>
                </a:lnTo>
                <a:lnTo>
                  <a:pt x="278" y="741"/>
                </a:lnTo>
                <a:lnTo>
                  <a:pt x="333" y="664"/>
                </a:lnTo>
                <a:lnTo>
                  <a:pt x="392" y="591"/>
                </a:lnTo>
                <a:lnTo>
                  <a:pt x="455" y="520"/>
                </a:lnTo>
                <a:lnTo>
                  <a:pt x="522" y="453"/>
                </a:lnTo>
                <a:lnTo>
                  <a:pt x="593" y="390"/>
                </a:lnTo>
                <a:lnTo>
                  <a:pt x="668" y="332"/>
                </a:lnTo>
                <a:lnTo>
                  <a:pt x="745" y="277"/>
                </a:lnTo>
                <a:lnTo>
                  <a:pt x="826" y="227"/>
                </a:lnTo>
                <a:lnTo>
                  <a:pt x="909" y="181"/>
                </a:lnTo>
                <a:lnTo>
                  <a:pt x="996" y="141"/>
                </a:lnTo>
                <a:lnTo>
                  <a:pt x="1085" y="104"/>
                </a:lnTo>
                <a:lnTo>
                  <a:pt x="1177" y="73"/>
                </a:lnTo>
                <a:lnTo>
                  <a:pt x="1271" y="48"/>
                </a:lnTo>
                <a:lnTo>
                  <a:pt x="1367" y="27"/>
                </a:lnTo>
                <a:lnTo>
                  <a:pt x="1465" y="12"/>
                </a:lnTo>
                <a:lnTo>
                  <a:pt x="1565" y="3"/>
                </a:lnTo>
                <a:lnTo>
                  <a:pt x="166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9556140" y="2987040"/>
            <a:ext cx="1899475" cy="51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Grande" charset="0"/>
              <a:buChar char="-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Font typeface="Wingdings" charset="2"/>
              <a:buNone/>
            </a:pPr>
            <a:r>
              <a:rPr lang="en-AU" sz="2400" b="1" smtClean="0"/>
              <a:t>Valve Plate</a:t>
            </a:r>
            <a:endParaRPr lang="en-AU" sz="2400" b="1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1" b="10010"/>
          <a:stretch/>
        </p:blipFill>
        <p:spPr>
          <a:xfrm>
            <a:off x="240351" y="3243912"/>
            <a:ext cx="2731449" cy="262045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032"/>
          <a:stretch/>
        </p:blipFill>
        <p:spPr>
          <a:xfrm>
            <a:off x="2979296" y="3360752"/>
            <a:ext cx="2842383" cy="238924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5080" y="3350929"/>
            <a:ext cx="2331329" cy="243196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45880" y="3428999"/>
            <a:ext cx="2712597" cy="2244907"/>
          </a:xfrm>
          <a:prstGeom prst="rect">
            <a:avLst/>
          </a:prstGeom>
        </p:spPr>
      </p:pic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7250040" y="2984719"/>
            <a:ext cx="1864136" cy="5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Wingdings" pitchFamily="-65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333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63600" indent="-1698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46175" indent="-168275" algn="l" rtl="0" eaLnBrk="1" fontAlgn="base" hangingPunct="1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414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8986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3558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130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2702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kern="0" dirty="0"/>
              <a:t>DMV </a:t>
            </a:r>
            <a:r>
              <a:rPr lang="en-AU" sz="2400" b="1" kern="0" dirty="0" smtClean="0"/>
              <a:t>Ball</a:t>
            </a:r>
            <a:endParaRPr lang="en-AU" sz="2400" b="1" kern="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826477" y="1813560"/>
            <a:ext cx="4651131" cy="46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Wingdings" pitchFamily="-65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333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63600" indent="-1698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46175" indent="-168275" algn="l" rtl="0" eaLnBrk="1" fontAlgn="base" hangingPunct="1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414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8986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3558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130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2702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800" b="1" kern="0" dirty="0">
                <a:solidFill>
                  <a:srgbClr val="FF0000"/>
                </a:solidFill>
              </a:rPr>
              <a:t>Generic Filter</a:t>
            </a:r>
          </a:p>
          <a:p>
            <a:pPr marL="0" indent="0">
              <a:buNone/>
            </a:pPr>
            <a:r>
              <a:rPr lang="en-AU" sz="1800" b="1" kern="0" dirty="0"/>
              <a:t>Seat leakage 18 </a:t>
            </a:r>
            <a:r>
              <a:rPr lang="en-AU" sz="1800" b="1" kern="0" dirty="0" smtClean="0"/>
              <a:t>ml/min &amp; significant wear</a:t>
            </a:r>
            <a:endParaRPr lang="en-AU" sz="1800" b="1" kern="0" dirty="0"/>
          </a:p>
          <a:p>
            <a:endParaRPr lang="en-AU" sz="2400" b="1" kern="0" dirty="0">
              <a:solidFill>
                <a:srgbClr val="FF0000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7362701" y="1798320"/>
            <a:ext cx="4173979" cy="67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Wingdings" pitchFamily="-65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333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63600" indent="-1698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46175" indent="-168275" algn="l" rtl="0" eaLnBrk="1" fontAlgn="base" hangingPunct="1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414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8986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3558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130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2702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800" b="1" kern="0" dirty="0">
                <a:solidFill>
                  <a:srgbClr val="FF0000"/>
                </a:solidFill>
              </a:rPr>
              <a:t>NanoNet Filter</a:t>
            </a:r>
          </a:p>
          <a:p>
            <a:pPr marL="0" indent="0">
              <a:buNone/>
            </a:pPr>
            <a:r>
              <a:rPr lang="en-AU" sz="1800" b="1" kern="0" dirty="0"/>
              <a:t>No seat </a:t>
            </a:r>
            <a:r>
              <a:rPr lang="en-AU" sz="1800" b="1" kern="0" dirty="0" smtClean="0"/>
              <a:t>leakage or noticeable wear</a:t>
            </a:r>
            <a:endParaRPr lang="en-AU" sz="1800" b="1" kern="0" dirty="0"/>
          </a:p>
          <a:p>
            <a:endParaRPr lang="en-AU" sz="1867" b="1" kern="0" dirty="0">
              <a:solidFill>
                <a:srgbClr val="FF0000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2987700" y="2895600"/>
            <a:ext cx="1899475" cy="51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Grande" charset="0"/>
              <a:buChar char="-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AU" sz="2400" b="1" smtClean="0"/>
              <a:t>Valve Plate</a:t>
            </a:r>
            <a:endParaRPr lang="en-AU" sz="2400" b="1" dirty="0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681600" y="2893279"/>
            <a:ext cx="1864136" cy="5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Wingdings" pitchFamily="-65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333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863600" indent="-16986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EE2E24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46175" indent="-168275" algn="l" rtl="0" eaLnBrk="1" fontAlgn="base" hangingPunct="1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4414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8986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3558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130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270250" indent="-180975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kern="0" dirty="0"/>
              <a:t>DMV </a:t>
            </a:r>
            <a:r>
              <a:rPr lang="en-AU" sz="2400" b="1" kern="0" dirty="0" smtClean="0"/>
              <a:t>Ball</a:t>
            </a:r>
            <a:endParaRPr lang="en-AU" sz="2400" b="1" kern="0" dirty="0"/>
          </a:p>
        </p:txBody>
      </p:sp>
      <p:sp>
        <p:nvSpPr>
          <p:cNvPr id="85" name="Rectangle 84"/>
          <p:cNvSpPr/>
          <p:nvPr/>
        </p:nvSpPr>
        <p:spPr>
          <a:xfrm>
            <a:off x="198120" y="1691640"/>
            <a:ext cx="5791200" cy="4404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Rectangle 85"/>
          <p:cNvSpPr/>
          <p:nvPr/>
        </p:nvSpPr>
        <p:spPr>
          <a:xfrm>
            <a:off x="6202680" y="1691640"/>
            <a:ext cx="5791200" cy="4404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1182859" y="6145822"/>
            <a:ext cx="8497472" cy="50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2800" b="0" dirty="0" smtClean="0"/>
              <a:t>Komatsu 930E w/- QSK60 T2 MCRS @ ~15,000hrs</a:t>
            </a:r>
            <a:endParaRPr lang="en-AU" sz="2800" b="0" dirty="0"/>
          </a:p>
        </p:txBody>
      </p:sp>
    </p:spTree>
    <p:extLst>
      <p:ext uri="{BB962C8B-B14F-4D97-AF65-F5344CB8AC3E}">
        <p14:creationId xmlns:p14="http://schemas.microsoft.com/office/powerpoint/2010/main" val="33994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Why we need to protect fuel system</a:t>
            </a:r>
          </a:p>
          <a:p>
            <a:r>
              <a:rPr lang="en-IN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Fleetguard</a:t>
            </a:r>
            <a:r>
              <a:rPr lang="en-I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Filtration product introduction</a:t>
            </a:r>
            <a:endParaRPr lang="en-I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Diesel Pro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StrataPore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TM </a:t>
            </a:r>
            <a:r>
              <a:rPr lang="en-IN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Media</a:t>
            </a:r>
            <a:endParaRPr lang="en-US" b="1" baseline="30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Pro®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Introduction to </a:t>
            </a:r>
            <a:r>
              <a:rPr lang="en-I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Industrial Pro®</a:t>
            </a:r>
          </a:p>
          <a:p>
            <a:pPr lvl="2"/>
            <a:r>
              <a:rPr lang="en-IN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NanoNet</a:t>
            </a:r>
            <a:r>
              <a:rPr lang="en-I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® Media</a:t>
            </a:r>
            <a:endParaRPr lang="en-IN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Customer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 Trials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4">
  <a:themeElements>
    <a:clrScheme name="Launch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424242"/>
      </a:accent1>
      <a:accent2>
        <a:srgbClr val="DA281C"/>
      </a:accent2>
      <a:accent3>
        <a:srgbClr val="00578A"/>
      </a:accent3>
      <a:accent4>
        <a:srgbClr val="738B1F"/>
      </a:accent4>
      <a:accent5>
        <a:srgbClr val="B4B4B3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4" id="{F93C8F2F-FAE5-49F0-9AD7-51EBF80DFB70}" vid="{20DE060B-4D1C-461A-8478-4CEC14F371B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CumminsSTD_WHITE_CF</Template>
  <TotalTime>7079</TotalTime>
  <Words>1786</Words>
  <Application>Microsoft Office PowerPoint</Application>
  <PresentationFormat>Custom</PresentationFormat>
  <Paragraphs>331</Paragraphs>
  <Slides>40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Presentation4</vt:lpstr>
      <vt:lpstr>Equation</vt:lpstr>
      <vt:lpstr>Fuel Filtration Product Introduction</vt:lpstr>
      <vt:lpstr>Content</vt:lpstr>
      <vt:lpstr>PowerPoint Presentation</vt:lpstr>
      <vt:lpstr>Why we need to protect fuel system</vt:lpstr>
      <vt:lpstr>Why we need to protect fuel system</vt:lpstr>
      <vt:lpstr>Why we need to protect fuel system</vt:lpstr>
      <vt:lpstr>Why we need to protect fuel system</vt:lpstr>
      <vt:lpstr>Why we need to protect fuel system</vt:lpstr>
      <vt:lpstr>PowerPoint Presentation</vt:lpstr>
      <vt:lpstr>Fleetguard Fuel Filtration Product</vt:lpstr>
      <vt:lpstr>Fleetguard Fuel/Water Separator</vt:lpstr>
      <vt:lpstr>Fleetguard Fuel/Water Separator</vt:lpstr>
      <vt:lpstr>Complete range of Fuel/Water Separator </vt:lpstr>
      <vt:lpstr>Wide Selection based on Engine Size</vt:lpstr>
      <vt:lpstr>Fleetguard Sea Pro® Product</vt:lpstr>
      <vt:lpstr>PowerPoint Presentation</vt:lpstr>
      <vt:lpstr>Introduction to Diesel Pro®</vt:lpstr>
      <vt:lpstr>Introduction to Diesel Pro®</vt:lpstr>
      <vt:lpstr>Introduction to Diesel Pro®</vt:lpstr>
      <vt:lpstr>StrataPoreTM Media </vt:lpstr>
      <vt:lpstr>PowerPoint Presentation</vt:lpstr>
      <vt:lpstr>Introduction to Fuel Pro®</vt:lpstr>
      <vt:lpstr>Introduction to Fuel Pro®</vt:lpstr>
      <vt:lpstr>Introduction to Fuel Pro®</vt:lpstr>
      <vt:lpstr>PowerPoint Presentation</vt:lpstr>
      <vt:lpstr>Introduction to Industrial Pro®</vt:lpstr>
      <vt:lpstr>Introduction to Industrial Pro®</vt:lpstr>
      <vt:lpstr>Introduction to Industrial Pro®</vt:lpstr>
      <vt:lpstr>Introduction to Industrial Pro®</vt:lpstr>
      <vt:lpstr>Why Use the FS53014 &amp; FS53015 Featuring NanoNet ® Media?</vt:lpstr>
      <vt:lpstr>Fuel Filtration NanoNet ® Media (Global Emissions Regulations Drive Change)</vt:lpstr>
      <vt:lpstr>Microscopic Particles Damage Fuel Systems</vt:lpstr>
      <vt:lpstr>Industrial Pro with NanoNet ®  Proven Protection</vt:lpstr>
      <vt:lpstr>Appendix - 2  Defining Fuel Filter Performance - A New Metric</vt:lpstr>
      <vt:lpstr>Appendix -2 Why use Beta Ratio to Measure Performance? </vt:lpstr>
      <vt:lpstr>PowerPoint Presentation</vt:lpstr>
      <vt:lpstr>Customer Trial #2  </vt:lpstr>
      <vt:lpstr>Customer Trial #2  </vt:lpstr>
      <vt:lpstr>Customer Trial #1 Komatsu PC5500</vt:lpstr>
      <vt:lpstr>Customer Trial #1  </vt:lpstr>
    </vt:vector>
  </TitlesOfParts>
  <Company>Cummins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CFBU AM Sales_Global template</dc:title>
  <dc:creator>bx769</dc:creator>
  <cp:lastModifiedBy>Personal</cp:lastModifiedBy>
  <cp:revision>337</cp:revision>
  <cp:lastPrinted>2008-03-20T15:15:50Z</cp:lastPrinted>
  <dcterms:created xsi:type="dcterms:W3CDTF">2010-05-06T07:06:18Z</dcterms:created>
  <dcterms:modified xsi:type="dcterms:W3CDTF">2019-05-19T08:32:35Z</dcterms:modified>
</cp:coreProperties>
</file>